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60" r:id="rId4"/>
    <p:sldId id="258" r:id="rId5"/>
    <p:sldId id="259" r:id="rId6"/>
    <p:sldId id="261" r:id="rId7"/>
    <p:sldId id="262" r:id="rId8"/>
    <p:sldId id="263" r:id="rId9"/>
    <p:sldId id="264" r:id="rId10"/>
    <p:sldId id="265" r:id="rId11"/>
    <p:sldId id="266" r:id="rId1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5" autoAdjust="0"/>
    <p:restoredTop sz="94660"/>
  </p:normalViewPr>
  <p:slideViewPr>
    <p:cSldViewPr snapToGrid="0">
      <p:cViewPr varScale="1">
        <p:scale>
          <a:sx n="74" d="100"/>
          <a:sy n="74" d="100"/>
        </p:scale>
        <p:origin x="70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483C250-12F0-4486-9578-EF4B76DB5B5C}" type="datetimeFigureOut">
              <a:rPr lang="en-US" smtClean="0"/>
              <a:t>3/17/2016</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42AF2F8B-66AB-44A2-8EDB-66C319823575}" type="slidenum">
              <a:rPr lang="en-US" smtClean="0"/>
              <a:t>‹#›</a:t>
            </a:fld>
            <a:endParaRPr lang="en-US"/>
          </a:p>
        </p:txBody>
      </p:sp>
    </p:spTree>
    <p:extLst>
      <p:ext uri="{BB962C8B-B14F-4D97-AF65-F5344CB8AC3E}">
        <p14:creationId xmlns:p14="http://schemas.microsoft.com/office/powerpoint/2010/main" val="3614856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did MARC and non-MARC record</a:t>
            </a:r>
            <a:r>
              <a:rPr lang="en-US" baseline="0" dirty="0" smtClean="0"/>
              <a:t> clean up at Syracuse as well and found the same issues so I know it is not just me.  </a:t>
            </a:r>
            <a:r>
              <a:rPr lang="en-US" dirty="0" smtClean="0"/>
              <a:t>This list has</a:t>
            </a:r>
            <a:r>
              <a:rPr lang="en-US" baseline="0" dirty="0" smtClean="0"/>
              <a:t> been generated from a much </a:t>
            </a:r>
            <a:r>
              <a:rPr lang="en-US" baseline="0" dirty="0" err="1" smtClean="0"/>
              <a:t>much</a:t>
            </a:r>
            <a:r>
              <a:rPr lang="en-US" baseline="0" dirty="0" smtClean="0"/>
              <a:t> bigger list of quality lapses.  These were selected for their seriousness and impact.</a:t>
            </a:r>
            <a:endParaRPr lang="en-US" dirty="0"/>
          </a:p>
        </p:txBody>
      </p:sp>
      <p:sp>
        <p:nvSpPr>
          <p:cNvPr id="4" name="Slide Number Placeholder 3"/>
          <p:cNvSpPr>
            <a:spLocks noGrp="1"/>
          </p:cNvSpPr>
          <p:nvPr>
            <p:ph type="sldNum" sz="quarter" idx="10"/>
          </p:nvPr>
        </p:nvSpPr>
        <p:spPr/>
        <p:txBody>
          <a:bodyPr/>
          <a:lstStyle/>
          <a:p>
            <a:fld id="{42AF2F8B-66AB-44A2-8EDB-66C319823575}" type="slidenum">
              <a:rPr lang="en-US" smtClean="0"/>
              <a:t>1</a:t>
            </a:fld>
            <a:endParaRPr lang="en-US"/>
          </a:p>
        </p:txBody>
      </p:sp>
    </p:spTree>
    <p:extLst>
      <p:ext uri="{BB962C8B-B14F-4D97-AF65-F5344CB8AC3E}">
        <p14:creationId xmlns:p14="http://schemas.microsoft.com/office/powerpoint/2010/main" val="2079398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AF2F8B-66AB-44A2-8EDB-66C319823575}" type="slidenum">
              <a:rPr lang="en-US" smtClean="0"/>
              <a:t>10</a:t>
            </a:fld>
            <a:endParaRPr lang="en-US"/>
          </a:p>
        </p:txBody>
      </p:sp>
    </p:spTree>
    <p:extLst>
      <p:ext uri="{BB962C8B-B14F-4D97-AF65-F5344CB8AC3E}">
        <p14:creationId xmlns:p14="http://schemas.microsoft.com/office/powerpoint/2010/main" val="1231440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AF2F8B-66AB-44A2-8EDB-66C319823575}" type="slidenum">
              <a:rPr lang="en-US" smtClean="0"/>
              <a:t>11</a:t>
            </a:fld>
            <a:endParaRPr lang="en-US"/>
          </a:p>
        </p:txBody>
      </p:sp>
    </p:spTree>
    <p:extLst>
      <p:ext uri="{BB962C8B-B14F-4D97-AF65-F5344CB8AC3E}">
        <p14:creationId xmlns:p14="http://schemas.microsoft.com/office/powerpoint/2010/main" val="4276407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the talk is aiming to be system agnostic I am avoiding exact details on how this is done.  Will</a:t>
            </a:r>
            <a:r>
              <a:rPr lang="en-US" baseline="0" dirty="0" smtClean="0"/>
              <a:t> include list of helpful tools at the end.</a:t>
            </a:r>
            <a:endParaRPr lang="en-US" dirty="0"/>
          </a:p>
        </p:txBody>
      </p:sp>
      <p:sp>
        <p:nvSpPr>
          <p:cNvPr id="4" name="Slide Number Placeholder 3"/>
          <p:cNvSpPr>
            <a:spLocks noGrp="1"/>
          </p:cNvSpPr>
          <p:nvPr>
            <p:ph type="sldNum" sz="quarter" idx="10"/>
          </p:nvPr>
        </p:nvSpPr>
        <p:spPr/>
        <p:txBody>
          <a:bodyPr/>
          <a:lstStyle/>
          <a:p>
            <a:fld id="{42AF2F8B-66AB-44A2-8EDB-66C319823575}" type="slidenum">
              <a:rPr lang="en-US" smtClean="0"/>
              <a:t>2</a:t>
            </a:fld>
            <a:endParaRPr lang="en-US"/>
          </a:p>
        </p:txBody>
      </p:sp>
    </p:spTree>
    <p:extLst>
      <p:ext uri="{BB962C8B-B14F-4D97-AF65-F5344CB8AC3E}">
        <p14:creationId xmlns:p14="http://schemas.microsoft.com/office/powerpoint/2010/main" val="2753239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AF2F8B-66AB-44A2-8EDB-66C319823575}" type="slidenum">
              <a:rPr lang="en-US" smtClean="0"/>
              <a:t>3</a:t>
            </a:fld>
            <a:endParaRPr lang="en-US"/>
          </a:p>
        </p:txBody>
      </p:sp>
    </p:spTree>
    <p:extLst>
      <p:ext uri="{BB962C8B-B14F-4D97-AF65-F5344CB8AC3E}">
        <p14:creationId xmlns:p14="http://schemas.microsoft.com/office/powerpoint/2010/main" val="254283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might think this is impossible, but it is not.  </a:t>
            </a:r>
            <a:endParaRPr lang="en-US" dirty="0"/>
          </a:p>
        </p:txBody>
      </p:sp>
      <p:sp>
        <p:nvSpPr>
          <p:cNvPr id="4" name="Slide Number Placeholder 3"/>
          <p:cNvSpPr>
            <a:spLocks noGrp="1"/>
          </p:cNvSpPr>
          <p:nvPr>
            <p:ph type="sldNum" sz="quarter" idx="10"/>
          </p:nvPr>
        </p:nvSpPr>
        <p:spPr/>
        <p:txBody>
          <a:bodyPr/>
          <a:lstStyle/>
          <a:p>
            <a:fld id="{42AF2F8B-66AB-44A2-8EDB-66C319823575}" type="slidenum">
              <a:rPr lang="en-US" smtClean="0"/>
              <a:t>4</a:t>
            </a:fld>
            <a:endParaRPr lang="en-US"/>
          </a:p>
        </p:txBody>
      </p:sp>
    </p:spTree>
    <p:extLst>
      <p:ext uri="{BB962C8B-B14F-4D97-AF65-F5344CB8AC3E}">
        <p14:creationId xmlns:p14="http://schemas.microsoft.com/office/powerpoint/2010/main" val="2083734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AF2F8B-66AB-44A2-8EDB-66C319823575}" type="slidenum">
              <a:rPr lang="en-US" smtClean="0"/>
              <a:t>5</a:t>
            </a:fld>
            <a:endParaRPr lang="en-US"/>
          </a:p>
        </p:txBody>
      </p:sp>
    </p:spTree>
    <p:extLst>
      <p:ext uri="{BB962C8B-B14F-4D97-AF65-F5344CB8AC3E}">
        <p14:creationId xmlns:p14="http://schemas.microsoft.com/office/powerpoint/2010/main" val="2761668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used to call these orphan bibs. Records out there by themselves.</a:t>
            </a:r>
            <a:endParaRPr lang="en-US" dirty="0"/>
          </a:p>
        </p:txBody>
      </p:sp>
      <p:sp>
        <p:nvSpPr>
          <p:cNvPr id="4" name="Slide Number Placeholder 3"/>
          <p:cNvSpPr>
            <a:spLocks noGrp="1"/>
          </p:cNvSpPr>
          <p:nvPr>
            <p:ph type="sldNum" sz="quarter" idx="10"/>
          </p:nvPr>
        </p:nvSpPr>
        <p:spPr/>
        <p:txBody>
          <a:bodyPr/>
          <a:lstStyle/>
          <a:p>
            <a:fld id="{42AF2F8B-66AB-44A2-8EDB-66C319823575}" type="slidenum">
              <a:rPr lang="en-US" smtClean="0"/>
              <a:t>6</a:t>
            </a:fld>
            <a:endParaRPr lang="en-US"/>
          </a:p>
        </p:txBody>
      </p:sp>
    </p:spTree>
    <p:extLst>
      <p:ext uri="{BB962C8B-B14F-4D97-AF65-F5344CB8AC3E}">
        <p14:creationId xmlns:p14="http://schemas.microsoft.com/office/powerpoint/2010/main" val="3925394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DVD or VHS,  5 pages or 500 pages. Field 300 was extended to music sound recordings and visual materials in 1980. Prior to that time, music sound recordings specifications used field 305 (Physical Description for Sound Recordings (Pre-AACR 2)) and visual materials specifications used field 301 (Physical Description for Films (Pre-AACR 2)).</a:t>
            </a:r>
            <a:endParaRPr lang="en-US" dirty="0"/>
          </a:p>
        </p:txBody>
      </p:sp>
      <p:sp>
        <p:nvSpPr>
          <p:cNvPr id="4" name="Slide Number Placeholder 3"/>
          <p:cNvSpPr>
            <a:spLocks noGrp="1"/>
          </p:cNvSpPr>
          <p:nvPr>
            <p:ph type="sldNum" sz="quarter" idx="10"/>
          </p:nvPr>
        </p:nvSpPr>
        <p:spPr/>
        <p:txBody>
          <a:bodyPr/>
          <a:lstStyle/>
          <a:p>
            <a:fld id="{42AF2F8B-66AB-44A2-8EDB-66C319823575}" type="slidenum">
              <a:rPr lang="en-US" smtClean="0"/>
              <a:t>7</a:t>
            </a:fld>
            <a:endParaRPr lang="en-US"/>
          </a:p>
        </p:txBody>
      </p:sp>
    </p:spTree>
    <p:extLst>
      <p:ext uri="{BB962C8B-B14F-4D97-AF65-F5344CB8AC3E}">
        <p14:creationId xmlns:p14="http://schemas.microsoft.com/office/powerpoint/2010/main" val="1275412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AF2F8B-66AB-44A2-8EDB-66C319823575}" type="slidenum">
              <a:rPr lang="en-US" smtClean="0"/>
              <a:t>8</a:t>
            </a:fld>
            <a:endParaRPr lang="en-US"/>
          </a:p>
        </p:txBody>
      </p:sp>
    </p:spTree>
    <p:extLst>
      <p:ext uri="{BB962C8B-B14F-4D97-AF65-F5344CB8AC3E}">
        <p14:creationId xmlns:p14="http://schemas.microsoft.com/office/powerpoint/2010/main" val="235148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AF2F8B-66AB-44A2-8EDB-66C319823575}" type="slidenum">
              <a:rPr lang="en-US" smtClean="0"/>
              <a:t>9</a:t>
            </a:fld>
            <a:endParaRPr lang="en-US"/>
          </a:p>
        </p:txBody>
      </p:sp>
    </p:spTree>
    <p:extLst>
      <p:ext uri="{BB962C8B-B14F-4D97-AF65-F5344CB8AC3E}">
        <p14:creationId xmlns:p14="http://schemas.microsoft.com/office/powerpoint/2010/main" val="519155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1322497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1565521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14209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1290712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3908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1067930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30204661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293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2700161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D8EEAB-E4A0-4C7E-85D5-87EB1CB82597}"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77500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D8EEAB-E4A0-4C7E-85D5-87EB1CB82597}" type="datetimeFigureOut">
              <a:rPr lang="en-US" smtClean="0"/>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377777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D8EEAB-E4A0-4C7E-85D5-87EB1CB82597}" type="datetimeFigureOut">
              <a:rPr lang="en-US" smtClean="0"/>
              <a:t>3/17/2016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411346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D8EEAB-E4A0-4C7E-85D5-87EB1CB82597}" type="datetimeFigureOut">
              <a:rPr lang="en-US" smtClean="0"/>
              <a:t>3/17/2016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156638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8EEAB-E4A0-4C7E-85D5-87EB1CB82597}" type="datetimeFigureOut">
              <a:rPr lang="en-US" smtClean="0"/>
              <a:t>3/17/2016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1802563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D8EEAB-E4A0-4C7E-85D5-87EB1CB82597}" type="datetimeFigureOut">
              <a:rPr lang="en-US" smtClean="0"/>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819405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D8EEAB-E4A0-4C7E-85D5-87EB1CB82597}" type="datetimeFigureOut">
              <a:rPr lang="en-US" smtClean="0"/>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D6D4E-54C0-47AB-8373-3E4C8BE74788}" type="slidenum">
              <a:rPr lang="en-US" smtClean="0"/>
              <a:t>‹#›</a:t>
            </a:fld>
            <a:endParaRPr lang="en-US"/>
          </a:p>
        </p:txBody>
      </p:sp>
    </p:spTree>
    <p:extLst>
      <p:ext uri="{BB962C8B-B14F-4D97-AF65-F5344CB8AC3E}">
        <p14:creationId xmlns:p14="http://schemas.microsoft.com/office/powerpoint/2010/main" val="395387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D8EEAB-E4A0-4C7E-85D5-87EB1CB82597}" type="datetimeFigureOut">
              <a:rPr lang="en-US" smtClean="0"/>
              <a:t>3/17/2016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90D6D4E-54C0-47AB-8373-3E4C8BE74788}" type="slidenum">
              <a:rPr lang="en-US" smtClean="0"/>
              <a:t>‹#›</a:t>
            </a:fld>
            <a:endParaRPr lang="en-US"/>
          </a:p>
        </p:txBody>
      </p:sp>
    </p:spTree>
    <p:extLst>
      <p:ext uri="{BB962C8B-B14F-4D97-AF65-F5344CB8AC3E}">
        <p14:creationId xmlns:p14="http://schemas.microsoft.com/office/powerpoint/2010/main" val="1702759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openrefin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7 ways to clean up the catalog </a:t>
            </a:r>
            <a:endParaRPr lang="en-US" dirty="0"/>
          </a:p>
        </p:txBody>
      </p:sp>
      <p:sp>
        <p:nvSpPr>
          <p:cNvPr id="3" name="Subtitle 2"/>
          <p:cNvSpPr>
            <a:spLocks noGrp="1"/>
          </p:cNvSpPr>
          <p:nvPr>
            <p:ph type="subTitle" idx="1"/>
          </p:nvPr>
        </p:nvSpPr>
        <p:spPr>
          <a:xfrm>
            <a:off x="1507066" y="4050833"/>
            <a:ext cx="7886315" cy="2358280"/>
          </a:xfrm>
        </p:spPr>
        <p:txBody>
          <a:bodyPr/>
          <a:lstStyle/>
          <a:p>
            <a:r>
              <a:rPr lang="en-US" dirty="0" smtClean="0"/>
              <a:t>(7 minutes to talk about, more than 7 minutes to do the cleaning)</a:t>
            </a:r>
            <a:endParaRPr lang="en-US" dirty="0"/>
          </a:p>
          <a:p>
            <a:endParaRPr lang="en-US" dirty="0" smtClean="0"/>
          </a:p>
          <a:p>
            <a:endParaRPr lang="en-US" dirty="0"/>
          </a:p>
          <a:p>
            <a:endParaRPr lang="en-US" dirty="0" smtClean="0"/>
          </a:p>
          <a:p>
            <a:r>
              <a:rPr lang="en-US" dirty="0" smtClean="0">
                <a:solidFill>
                  <a:schemeClr val="tx2"/>
                </a:solidFill>
              </a:rPr>
              <a:t>Sarah Theimer, University of New Hampshire</a:t>
            </a:r>
            <a:endParaRPr lang="en-US" dirty="0">
              <a:solidFill>
                <a:schemeClr val="tx2"/>
              </a:solidFill>
            </a:endParaRPr>
          </a:p>
        </p:txBody>
      </p:sp>
    </p:spTree>
    <p:extLst>
      <p:ext uri="{BB962C8B-B14F-4D97-AF65-F5344CB8AC3E}">
        <p14:creationId xmlns:p14="http://schemas.microsoft.com/office/powerpoint/2010/main" val="2299392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Non fiction without subject headings</a:t>
            </a:r>
            <a:endParaRPr lang="en-US" dirty="0"/>
          </a:p>
        </p:txBody>
      </p:sp>
      <p:sp>
        <p:nvSpPr>
          <p:cNvPr id="3" name="Content Placeholder 2"/>
          <p:cNvSpPr>
            <a:spLocks noGrp="1"/>
          </p:cNvSpPr>
          <p:nvPr>
            <p:ph idx="1"/>
          </p:nvPr>
        </p:nvSpPr>
        <p:spPr/>
        <p:txBody>
          <a:bodyPr>
            <a:normAutofit/>
          </a:bodyPr>
          <a:lstStyle/>
          <a:p>
            <a:r>
              <a:rPr lang="en-US" dirty="0" smtClean="0"/>
              <a:t>Find: (This </a:t>
            </a:r>
            <a:r>
              <a:rPr lang="en-US" dirty="0" smtClean="0"/>
              <a:t>might also reveal bad coding of Fiction in the Fixed </a:t>
            </a:r>
            <a:r>
              <a:rPr lang="en-US" dirty="0" smtClean="0"/>
              <a:t>field)</a:t>
            </a:r>
          </a:p>
          <a:p>
            <a:pPr lvl="1"/>
            <a:r>
              <a:rPr lang="en-US" dirty="0" smtClean="0"/>
              <a:t>Marc Report</a:t>
            </a:r>
          </a:p>
          <a:p>
            <a:pPr lvl="1"/>
            <a:r>
              <a:rPr lang="en-US" dirty="0" smtClean="0"/>
              <a:t>ILS </a:t>
            </a:r>
            <a:r>
              <a:rPr lang="en-US" dirty="0" smtClean="0"/>
              <a:t>reporting </a:t>
            </a:r>
            <a:r>
              <a:rPr lang="en-US" dirty="0" smtClean="0"/>
              <a:t>might</a:t>
            </a:r>
            <a:endParaRPr lang="en-US" dirty="0"/>
          </a:p>
          <a:p>
            <a:r>
              <a:rPr lang="en-US" dirty="0" smtClean="0"/>
              <a:t>Correct:</a:t>
            </a:r>
          </a:p>
          <a:p>
            <a:pPr lvl="1"/>
            <a:r>
              <a:rPr lang="en-US" dirty="0" smtClean="0"/>
              <a:t>Reimport </a:t>
            </a:r>
            <a:r>
              <a:rPr lang="en-US" dirty="0" smtClean="0"/>
              <a:t>from </a:t>
            </a:r>
            <a:r>
              <a:rPr lang="en-US" dirty="0" smtClean="0"/>
              <a:t>OCLC</a:t>
            </a:r>
          </a:p>
          <a:p>
            <a:pPr lvl="1"/>
            <a:r>
              <a:rPr lang="en-US" dirty="0" smtClean="0"/>
              <a:t>Create </a:t>
            </a:r>
            <a:r>
              <a:rPr lang="en-US" dirty="0" smtClean="0"/>
              <a:t>a few </a:t>
            </a:r>
            <a:r>
              <a:rPr lang="en-US" dirty="0" smtClean="0"/>
              <a:t>SH</a:t>
            </a:r>
          </a:p>
          <a:p>
            <a:r>
              <a:rPr lang="en-US" dirty="0" smtClean="0"/>
              <a:t>Ask Why</a:t>
            </a:r>
            <a:endParaRPr lang="en-US" dirty="0"/>
          </a:p>
          <a:p>
            <a:pPr lvl="1"/>
            <a:r>
              <a:rPr lang="en-US" dirty="0" smtClean="0"/>
              <a:t>Record </a:t>
            </a:r>
            <a:r>
              <a:rPr lang="en-US" dirty="0" smtClean="0"/>
              <a:t>created with little time</a:t>
            </a:r>
          </a:p>
          <a:p>
            <a:pPr lvl="3"/>
            <a:endParaRPr lang="en-US" dirty="0" smtClean="0"/>
          </a:p>
        </p:txBody>
      </p:sp>
    </p:spTree>
    <p:extLst>
      <p:ext uri="{BB962C8B-B14F-4D97-AF65-F5344CB8AC3E}">
        <p14:creationId xmlns:p14="http://schemas.microsoft.com/office/powerpoint/2010/main" val="3461009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tools</a:t>
            </a:r>
            <a:endParaRPr lang="en-US" dirty="0"/>
          </a:p>
        </p:txBody>
      </p:sp>
      <p:sp>
        <p:nvSpPr>
          <p:cNvPr id="3" name="Content Placeholder 2"/>
          <p:cNvSpPr>
            <a:spLocks noGrp="1"/>
          </p:cNvSpPr>
          <p:nvPr>
            <p:ph idx="1"/>
          </p:nvPr>
        </p:nvSpPr>
        <p:spPr/>
        <p:txBody>
          <a:bodyPr/>
          <a:lstStyle/>
          <a:p>
            <a:r>
              <a:rPr lang="en-US" dirty="0" err="1" smtClean="0"/>
              <a:t>MarcEdit</a:t>
            </a:r>
            <a:endParaRPr lang="en-US" dirty="0" smtClean="0"/>
          </a:p>
          <a:p>
            <a:pPr lvl="1"/>
            <a:r>
              <a:rPr lang="en-US" dirty="0"/>
              <a:t>http://marcedit.reeset.net/</a:t>
            </a:r>
            <a:endParaRPr lang="en-US" dirty="0" smtClean="0"/>
          </a:p>
          <a:p>
            <a:r>
              <a:rPr lang="en-US" dirty="0" smtClean="0"/>
              <a:t>Marc Report/ MARC Analysis</a:t>
            </a:r>
          </a:p>
          <a:p>
            <a:pPr lvl="1"/>
            <a:r>
              <a:rPr lang="en-US" dirty="0"/>
              <a:t>http://www.marcofquality.com/soft/softindex.html</a:t>
            </a:r>
            <a:endParaRPr lang="en-US" dirty="0" smtClean="0"/>
          </a:p>
          <a:p>
            <a:pPr marL="0" indent="0">
              <a:buNone/>
            </a:pPr>
            <a:endParaRPr lang="en-US" dirty="0" smtClean="0"/>
          </a:p>
          <a:p>
            <a:r>
              <a:rPr lang="en-US" dirty="0" smtClean="0"/>
              <a:t>Open Refine</a:t>
            </a:r>
          </a:p>
          <a:p>
            <a:pPr lvl="1"/>
            <a:r>
              <a:rPr lang="en-US" dirty="0">
                <a:hlinkClick r:id="rId3"/>
              </a:rPr>
              <a:t>http://openrefine.org</a:t>
            </a:r>
            <a:r>
              <a:rPr lang="en-US" dirty="0" smtClean="0">
                <a:hlinkClick r:id="rId3"/>
              </a:rPr>
              <a:t>/</a:t>
            </a:r>
            <a:endParaRPr lang="en-US" dirty="0" smtClean="0"/>
          </a:p>
          <a:p>
            <a:pPr lvl="1"/>
            <a:endParaRPr lang="en-US" dirty="0"/>
          </a:p>
        </p:txBody>
      </p:sp>
    </p:spTree>
    <p:extLst>
      <p:ext uri="{BB962C8B-B14F-4D97-AF65-F5344CB8AC3E}">
        <p14:creationId xmlns:p14="http://schemas.microsoft.com/office/powerpoint/2010/main" val="2521518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of quality</a:t>
            </a:r>
            <a:endParaRPr lang="en-US" dirty="0"/>
          </a:p>
        </p:txBody>
      </p:sp>
      <p:sp>
        <p:nvSpPr>
          <p:cNvPr id="3" name="Content Placeholder 2"/>
          <p:cNvSpPr>
            <a:spLocks noGrp="1"/>
          </p:cNvSpPr>
          <p:nvPr>
            <p:ph idx="1"/>
          </p:nvPr>
        </p:nvSpPr>
        <p:spPr/>
        <p:txBody>
          <a:bodyPr>
            <a:normAutofit/>
          </a:bodyPr>
          <a:lstStyle/>
          <a:p>
            <a:r>
              <a:rPr lang="en-US" dirty="0" smtClean="0"/>
              <a:t>Definition:  Quality metadata meets the needs of the user</a:t>
            </a:r>
          </a:p>
          <a:p>
            <a:r>
              <a:rPr lang="en-US" dirty="0" smtClean="0"/>
              <a:t>Some Dimensions:</a:t>
            </a:r>
          </a:p>
          <a:p>
            <a:pPr lvl="1"/>
            <a:r>
              <a:rPr lang="en-US" dirty="0" smtClean="0"/>
              <a:t>Accuracy: Information is correct</a:t>
            </a:r>
          </a:p>
          <a:p>
            <a:pPr lvl="1"/>
            <a:r>
              <a:rPr lang="en-US" dirty="0" smtClean="0"/>
              <a:t>Completeness: No missing mandatory fields or subfields</a:t>
            </a:r>
          </a:p>
          <a:p>
            <a:pPr lvl="1"/>
            <a:r>
              <a:rPr lang="en-US" dirty="0" smtClean="0"/>
              <a:t>Consistency: Same terms used</a:t>
            </a:r>
          </a:p>
          <a:p>
            <a:pPr lvl="1"/>
            <a:r>
              <a:rPr lang="en-US" dirty="0" smtClean="0"/>
              <a:t>Timely: Physical item needing cataloging should not live there.  </a:t>
            </a:r>
          </a:p>
          <a:p>
            <a:pPr lvl="1"/>
            <a:r>
              <a:rPr lang="en-US" dirty="0" smtClean="0"/>
              <a:t>Cost: Thresholds are location specific, but a catalog record that takes weeks to create may not be considered high quality.</a:t>
            </a:r>
            <a:endParaRPr lang="en-US" dirty="0"/>
          </a:p>
        </p:txBody>
      </p:sp>
    </p:spTree>
    <p:extLst>
      <p:ext uri="{BB962C8B-B14F-4D97-AF65-F5344CB8AC3E}">
        <p14:creationId xmlns:p14="http://schemas.microsoft.com/office/powerpoint/2010/main" val="754650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looking for problems you might want to exclude:</a:t>
            </a:r>
            <a:endParaRPr lang="en-US" dirty="0"/>
          </a:p>
        </p:txBody>
      </p:sp>
      <p:sp>
        <p:nvSpPr>
          <p:cNvPr id="3" name="Content Placeholder 2"/>
          <p:cNvSpPr>
            <a:spLocks noGrp="1"/>
          </p:cNvSpPr>
          <p:nvPr>
            <p:ph idx="1"/>
          </p:nvPr>
        </p:nvSpPr>
        <p:spPr/>
        <p:txBody>
          <a:bodyPr/>
          <a:lstStyle/>
          <a:p>
            <a:r>
              <a:rPr lang="en-US" dirty="0" smtClean="0"/>
              <a:t>Unless specifically looking for them: </a:t>
            </a:r>
          </a:p>
          <a:p>
            <a:pPr lvl="1"/>
            <a:r>
              <a:rPr lang="en-US" dirty="0" smtClean="0"/>
              <a:t>Suppressed records</a:t>
            </a:r>
          </a:p>
          <a:p>
            <a:pPr lvl="1"/>
            <a:r>
              <a:rPr lang="en-US" dirty="0" smtClean="0"/>
              <a:t>Order records</a:t>
            </a:r>
          </a:p>
          <a:p>
            <a:pPr lvl="1"/>
            <a:r>
              <a:rPr lang="en-US" dirty="0" smtClean="0"/>
              <a:t>Records for reserve material</a:t>
            </a:r>
          </a:p>
          <a:p>
            <a:pPr lvl="1"/>
            <a:r>
              <a:rPr lang="en-US" dirty="0" smtClean="0"/>
              <a:t>Locally created records for keys, laptops, rooms, etc.</a:t>
            </a:r>
          </a:p>
          <a:p>
            <a:pPr lvl="1"/>
            <a:endParaRPr lang="en-US" dirty="0"/>
          </a:p>
          <a:p>
            <a:pPr marL="457200" lvl="1" indent="0">
              <a:buNone/>
            </a:pPr>
            <a:r>
              <a:rPr lang="en-US" dirty="0" smtClean="0"/>
              <a:t>*Decide and articulate which records quality standards do and do not apply to</a:t>
            </a:r>
            <a:endParaRPr lang="en-US" dirty="0"/>
          </a:p>
        </p:txBody>
      </p:sp>
    </p:spTree>
    <p:extLst>
      <p:ext uri="{BB962C8B-B14F-4D97-AF65-F5344CB8AC3E}">
        <p14:creationId xmlns:p14="http://schemas.microsoft.com/office/powerpoint/2010/main" val="56759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#1</a:t>
            </a:r>
            <a:r>
              <a:rPr lang="en-US" dirty="0"/>
              <a:t> </a:t>
            </a:r>
            <a:r>
              <a:rPr lang="en-US" dirty="0" smtClean="0"/>
              <a:t>  Records with no 245</a:t>
            </a:r>
            <a:br>
              <a:rPr lang="en-US" dirty="0" smtClean="0"/>
            </a:br>
            <a:r>
              <a:rPr lang="en-US" dirty="0" smtClean="0"/>
              <a:t>Impact: Bad </a:t>
            </a:r>
            <a:r>
              <a:rPr lang="en-US" dirty="0"/>
              <a:t>public display, inhibits searching and </a:t>
            </a:r>
            <a:r>
              <a:rPr lang="en-US" dirty="0" smtClean="0"/>
              <a:t>identification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dirty="0" smtClean="0"/>
              <a:t>Find</a:t>
            </a:r>
          </a:p>
          <a:p>
            <a:pPr lvl="1">
              <a:buFont typeface="Wingdings" panose="05000000000000000000" pitchFamily="2" charset="2"/>
              <a:buChar char="Ø"/>
            </a:pPr>
            <a:r>
              <a:rPr lang="en-US" dirty="0" smtClean="0"/>
              <a:t>Your local system may have a way</a:t>
            </a:r>
          </a:p>
          <a:p>
            <a:pPr lvl="1">
              <a:buFont typeface="Wingdings" panose="05000000000000000000" pitchFamily="2" charset="2"/>
              <a:buChar char="Ø"/>
            </a:pPr>
            <a:r>
              <a:rPr lang="en-US" dirty="0" err="1" smtClean="0"/>
              <a:t>MarcEdit</a:t>
            </a:r>
            <a:endParaRPr lang="en-US" dirty="0"/>
          </a:p>
          <a:p>
            <a:pPr lvl="1">
              <a:buFont typeface="Wingdings" panose="05000000000000000000" pitchFamily="2" charset="2"/>
              <a:buChar char="Ø"/>
            </a:pPr>
            <a:r>
              <a:rPr lang="en-US" dirty="0" smtClean="0"/>
              <a:t>Marc Report/MARC Analysis</a:t>
            </a:r>
          </a:p>
          <a:p>
            <a:pPr>
              <a:buFont typeface="Wingdings" panose="05000000000000000000" pitchFamily="2" charset="2"/>
              <a:buChar char="Ø"/>
            </a:pPr>
            <a:r>
              <a:rPr lang="en-US" dirty="0" smtClean="0"/>
              <a:t>Correct</a:t>
            </a:r>
            <a:endParaRPr lang="en-US" dirty="0"/>
          </a:p>
          <a:p>
            <a:pPr lvl="1">
              <a:buFont typeface="Wingdings" panose="05000000000000000000" pitchFamily="2" charset="2"/>
              <a:buChar char="Ø"/>
            </a:pPr>
            <a:r>
              <a:rPr lang="en-US" dirty="0" smtClean="0"/>
              <a:t>Using call number, find the material</a:t>
            </a:r>
          </a:p>
          <a:p>
            <a:pPr lvl="1">
              <a:buFont typeface="Wingdings" panose="05000000000000000000" pitchFamily="2" charset="2"/>
              <a:buChar char="Ø"/>
            </a:pPr>
            <a:r>
              <a:rPr lang="en-US" dirty="0" smtClean="0"/>
              <a:t>Add title, Double check the record</a:t>
            </a:r>
          </a:p>
          <a:p>
            <a:pPr>
              <a:buFont typeface="Wingdings" panose="05000000000000000000" pitchFamily="2" charset="2"/>
              <a:buChar char="Ø"/>
            </a:pPr>
            <a:r>
              <a:rPr lang="en-US" dirty="0" smtClean="0"/>
              <a:t>Ask why </a:t>
            </a:r>
            <a:endParaRPr lang="en-US" dirty="0" smtClean="0"/>
          </a:p>
          <a:p>
            <a:pPr lvl="1">
              <a:buFont typeface="Wingdings" panose="05000000000000000000" pitchFamily="2" charset="2"/>
              <a:buChar char="Ø"/>
            </a:pPr>
            <a:r>
              <a:rPr lang="en-US" dirty="0" smtClean="0"/>
              <a:t>On the fly</a:t>
            </a:r>
          </a:p>
          <a:p>
            <a:pPr lvl="1">
              <a:buFont typeface="Wingdings" panose="05000000000000000000" pitchFamily="2" charset="2"/>
              <a:buChar char="Ø"/>
            </a:pPr>
            <a:r>
              <a:rPr lang="en-US" dirty="0" smtClean="0"/>
              <a:t>Bad overlay</a:t>
            </a:r>
          </a:p>
          <a:p>
            <a:pPr lvl="1">
              <a:buFont typeface="Wingdings" panose="05000000000000000000" pitchFamily="2" charset="2"/>
              <a:buChar char="Ø"/>
            </a:pPr>
            <a:r>
              <a:rPr lang="en-US" dirty="0" smtClean="0"/>
              <a:t>Bad old migration </a:t>
            </a:r>
          </a:p>
        </p:txBody>
      </p:sp>
    </p:spTree>
    <p:extLst>
      <p:ext uri="{BB962C8B-B14F-4D97-AF65-F5344CB8AC3E}">
        <p14:creationId xmlns:p14="http://schemas.microsoft.com/office/powerpoint/2010/main" val="1241512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#2  Electronic material with no 856  Impact: missing access, confused public</a:t>
            </a:r>
            <a:endParaRPr lang="en-US" dirty="0"/>
          </a:p>
        </p:txBody>
      </p:sp>
      <p:sp>
        <p:nvSpPr>
          <p:cNvPr id="3" name="Content Placeholder 2"/>
          <p:cNvSpPr>
            <a:spLocks noGrp="1"/>
          </p:cNvSpPr>
          <p:nvPr>
            <p:ph idx="1"/>
          </p:nvPr>
        </p:nvSpPr>
        <p:spPr/>
        <p:txBody>
          <a:bodyPr>
            <a:normAutofit/>
          </a:bodyPr>
          <a:lstStyle/>
          <a:p>
            <a:r>
              <a:rPr lang="en-US" dirty="0" smtClean="0"/>
              <a:t>Find</a:t>
            </a:r>
          </a:p>
          <a:p>
            <a:pPr lvl="1"/>
            <a:r>
              <a:rPr lang="en-US" dirty="0" smtClean="0"/>
              <a:t>Create list of records with an electronic location, but no 856</a:t>
            </a:r>
          </a:p>
          <a:p>
            <a:r>
              <a:rPr lang="en-US" dirty="0" smtClean="0"/>
              <a:t>Correct</a:t>
            </a:r>
          </a:p>
          <a:p>
            <a:pPr lvl="1"/>
            <a:r>
              <a:rPr lang="en-US" dirty="0" smtClean="0"/>
              <a:t>Determine whether an 856 need to be added or the record needs to be suppressed/deleted.</a:t>
            </a:r>
          </a:p>
          <a:p>
            <a:r>
              <a:rPr lang="en-US" dirty="0" smtClean="0"/>
              <a:t>Ask Why</a:t>
            </a:r>
            <a:endParaRPr lang="en-US" dirty="0" smtClean="0"/>
          </a:p>
          <a:p>
            <a:pPr lvl="2"/>
            <a:r>
              <a:rPr lang="en-US" dirty="0" smtClean="0"/>
              <a:t>Order records that were never replaced</a:t>
            </a:r>
          </a:p>
          <a:p>
            <a:pPr lvl="2"/>
            <a:r>
              <a:rPr lang="en-US" dirty="0" smtClean="0"/>
              <a:t>Placeholders from a migration</a:t>
            </a:r>
          </a:p>
        </p:txBody>
      </p:sp>
    </p:spTree>
    <p:extLst>
      <p:ext uri="{BB962C8B-B14F-4D97-AF65-F5344CB8AC3E}">
        <p14:creationId xmlns:p14="http://schemas.microsoft.com/office/powerpoint/2010/main" val="3975069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#3  No Holding/Item record  </a:t>
            </a:r>
            <a:br>
              <a:rPr lang="en-US" dirty="0" smtClean="0"/>
            </a:br>
            <a:r>
              <a:rPr lang="en-US" dirty="0" smtClean="0"/>
              <a:t>Impact: Lack of call number and or location in catalog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Find</a:t>
            </a:r>
          </a:p>
          <a:p>
            <a:pPr lvl="1"/>
            <a:r>
              <a:rPr lang="en-US" dirty="0" smtClean="0"/>
              <a:t>ILS report</a:t>
            </a:r>
          </a:p>
          <a:p>
            <a:endParaRPr lang="en-US" dirty="0"/>
          </a:p>
          <a:p>
            <a:r>
              <a:rPr lang="en-US" dirty="0" smtClean="0"/>
              <a:t>Correct</a:t>
            </a:r>
          </a:p>
          <a:p>
            <a:pPr lvl="1"/>
            <a:r>
              <a:rPr lang="en-US" dirty="0" smtClean="0"/>
              <a:t>If item doesn’t exist or exists on another record suppress or delete</a:t>
            </a:r>
          </a:p>
          <a:p>
            <a:pPr lvl="1"/>
            <a:r>
              <a:rPr lang="en-US" dirty="0" smtClean="0"/>
              <a:t>If record represents a real resource, complete the cataloging </a:t>
            </a:r>
          </a:p>
          <a:p>
            <a:pPr lvl="1"/>
            <a:r>
              <a:rPr lang="en-US" dirty="0" smtClean="0"/>
              <a:t>Check Holdings on OCLC</a:t>
            </a:r>
          </a:p>
          <a:p>
            <a:endParaRPr lang="en-US" dirty="0"/>
          </a:p>
          <a:p>
            <a:r>
              <a:rPr lang="en-US" dirty="0" smtClean="0"/>
              <a:t>Ask Why </a:t>
            </a:r>
            <a:endParaRPr lang="en-US" dirty="0" smtClean="0"/>
          </a:p>
          <a:p>
            <a:pPr lvl="1"/>
            <a:r>
              <a:rPr lang="en-US" dirty="0" smtClean="0"/>
              <a:t>Withdrawal not completed</a:t>
            </a:r>
          </a:p>
          <a:p>
            <a:pPr lvl="1"/>
            <a:r>
              <a:rPr lang="en-US" dirty="0" smtClean="0"/>
              <a:t>Holdings was suppressed, not bib</a:t>
            </a:r>
          </a:p>
          <a:p>
            <a:pPr lvl="1"/>
            <a:r>
              <a:rPr lang="en-US" dirty="0" smtClean="0"/>
              <a:t>Cataloging was done on a different record</a:t>
            </a:r>
            <a:endParaRPr lang="en-US" dirty="0"/>
          </a:p>
        </p:txBody>
      </p:sp>
    </p:spTree>
    <p:extLst>
      <p:ext uri="{BB962C8B-B14F-4D97-AF65-F5344CB8AC3E}">
        <p14:creationId xmlns:p14="http://schemas.microsoft.com/office/powerpoint/2010/main" val="277685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#4.  Physical item with no 300</a:t>
            </a:r>
            <a:br>
              <a:rPr lang="en-US" dirty="0" smtClean="0"/>
            </a:br>
            <a:r>
              <a:rPr lang="en-US" dirty="0" smtClean="0"/>
              <a:t>Impact: incomplete public display</a:t>
            </a:r>
            <a:endParaRPr lang="en-US" dirty="0"/>
          </a:p>
        </p:txBody>
      </p:sp>
      <p:sp>
        <p:nvSpPr>
          <p:cNvPr id="3" name="Content Placeholder 2"/>
          <p:cNvSpPr>
            <a:spLocks noGrp="1"/>
          </p:cNvSpPr>
          <p:nvPr>
            <p:ph idx="1"/>
          </p:nvPr>
        </p:nvSpPr>
        <p:spPr/>
        <p:txBody>
          <a:bodyPr/>
          <a:lstStyle/>
          <a:p>
            <a:r>
              <a:rPr lang="en-US" dirty="0" smtClean="0"/>
              <a:t>Find</a:t>
            </a:r>
          </a:p>
          <a:p>
            <a:pPr lvl="1"/>
            <a:r>
              <a:rPr lang="en-US" dirty="0" smtClean="0"/>
              <a:t>ILS</a:t>
            </a:r>
          </a:p>
          <a:p>
            <a:pPr lvl="1"/>
            <a:r>
              <a:rPr lang="en-US" dirty="0" smtClean="0"/>
              <a:t>MARC Edit</a:t>
            </a:r>
          </a:p>
          <a:p>
            <a:pPr lvl="1"/>
            <a:r>
              <a:rPr lang="en-US" dirty="0" smtClean="0"/>
              <a:t>MARC Analysis</a:t>
            </a:r>
          </a:p>
          <a:p>
            <a:r>
              <a:rPr lang="en-US" dirty="0" smtClean="0"/>
              <a:t>Correct</a:t>
            </a:r>
          </a:p>
          <a:p>
            <a:pPr lvl="1"/>
            <a:r>
              <a:rPr lang="en-US" dirty="0" smtClean="0"/>
              <a:t>Add the 300 unless it is really an e-resource</a:t>
            </a:r>
          </a:p>
          <a:p>
            <a:r>
              <a:rPr lang="en-US" dirty="0" smtClean="0"/>
              <a:t>Ask Why</a:t>
            </a:r>
          </a:p>
          <a:p>
            <a:pPr lvl="1"/>
            <a:r>
              <a:rPr lang="en-US" dirty="0" err="1" smtClean="0"/>
              <a:t>Marcive</a:t>
            </a:r>
            <a:r>
              <a:rPr lang="en-US" dirty="0" smtClean="0"/>
              <a:t> records</a:t>
            </a:r>
          </a:p>
          <a:p>
            <a:pPr lvl="1"/>
            <a:r>
              <a:rPr lang="en-US" dirty="0" smtClean="0"/>
              <a:t>Old music sound and visual material</a:t>
            </a:r>
          </a:p>
          <a:p>
            <a:pPr lvl="1"/>
            <a:r>
              <a:rPr lang="en-US" dirty="0" smtClean="0"/>
              <a:t>Bad migration</a:t>
            </a:r>
            <a:endParaRPr lang="en-US" dirty="0"/>
          </a:p>
        </p:txBody>
      </p:sp>
    </p:spTree>
    <p:extLst>
      <p:ext uri="{BB962C8B-B14F-4D97-AF65-F5344CB8AC3E}">
        <p14:creationId xmlns:p14="http://schemas.microsoft.com/office/powerpoint/2010/main" val="3530320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#5  Old order records</a:t>
            </a:r>
            <a:br>
              <a:rPr lang="en-US" dirty="0" smtClean="0"/>
            </a:br>
            <a:r>
              <a:rPr lang="en-US" sz="3100" dirty="0" smtClean="0"/>
              <a:t>Impact: may need to reorder.  May be discouraging to the public.</a:t>
            </a:r>
            <a:endParaRPr lang="en-US" sz="3100" dirty="0"/>
          </a:p>
        </p:txBody>
      </p:sp>
      <p:sp>
        <p:nvSpPr>
          <p:cNvPr id="3" name="Content Placeholder 2"/>
          <p:cNvSpPr>
            <a:spLocks noGrp="1"/>
          </p:cNvSpPr>
          <p:nvPr>
            <p:ph idx="1"/>
          </p:nvPr>
        </p:nvSpPr>
        <p:spPr/>
        <p:txBody>
          <a:bodyPr/>
          <a:lstStyle/>
          <a:p>
            <a:r>
              <a:rPr lang="en-US" dirty="0" smtClean="0"/>
              <a:t>Find:  (The definition of old can vary by institution and where we are trying to get the material from)</a:t>
            </a:r>
          </a:p>
          <a:p>
            <a:pPr lvl="1"/>
            <a:r>
              <a:rPr lang="en-US" dirty="0" smtClean="0"/>
              <a:t>ILS report of order records over a certain age</a:t>
            </a:r>
          </a:p>
          <a:p>
            <a:r>
              <a:rPr lang="en-US" dirty="0" smtClean="0"/>
              <a:t>Correct</a:t>
            </a:r>
          </a:p>
          <a:p>
            <a:pPr lvl="1"/>
            <a:r>
              <a:rPr lang="en-US" dirty="0" smtClean="0"/>
              <a:t>If </a:t>
            </a:r>
            <a:r>
              <a:rPr lang="en-US" dirty="0" smtClean="0"/>
              <a:t>we have given up on the order?  Suppress or </a:t>
            </a:r>
            <a:r>
              <a:rPr lang="en-US" dirty="0" smtClean="0"/>
              <a:t>reorder</a:t>
            </a:r>
          </a:p>
          <a:p>
            <a:pPr lvl="1"/>
            <a:r>
              <a:rPr lang="en-US" dirty="0" smtClean="0"/>
              <a:t>Was </a:t>
            </a:r>
            <a:r>
              <a:rPr lang="en-US" dirty="0" smtClean="0"/>
              <a:t>it cataloged on another record? (If a received </a:t>
            </a:r>
            <a:r>
              <a:rPr lang="en-US" dirty="0" smtClean="0"/>
              <a:t>order</a:t>
            </a:r>
            <a:r>
              <a:rPr lang="en-US" dirty="0" smtClean="0"/>
              <a:t>)</a:t>
            </a:r>
          </a:p>
          <a:p>
            <a:r>
              <a:rPr lang="en-US" dirty="0" smtClean="0"/>
              <a:t>Ask Why</a:t>
            </a:r>
            <a:endParaRPr lang="en-US" dirty="0" smtClean="0"/>
          </a:p>
          <a:p>
            <a:pPr lvl="2"/>
            <a:r>
              <a:rPr lang="en-US" dirty="0" smtClean="0"/>
              <a:t>Cataloging failure to overlay</a:t>
            </a:r>
          </a:p>
          <a:p>
            <a:pPr lvl="2"/>
            <a:r>
              <a:rPr lang="en-US" dirty="0" smtClean="0"/>
              <a:t>We received something different (Maps)</a:t>
            </a:r>
            <a:endParaRPr lang="en-US" dirty="0"/>
          </a:p>
        </p:txBody>
      </p:sp>
    </p:spTree>
    <p:extLst>
      <p:ext uri="{BB962C8B-B14F-4D97-AF65-F5344CB8AC3E}">
        <p14:creationId xmlns:p14="http://schemas.microsoft.com/office/powerpoint/2010/main" val="4267854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#6  Old On the fly records</a:t>
            </a:r>
            <a:endParaRPr lang="en-US" dirty="0"/>
          </a:p>
        </p:txBody>
      </p:sp>
      <p:sp>
        <p:nvSpPr>
          <p:cNvPr id="3" name="Content Placeholder 2"/>
          <p:cNvSpPr>
            <a:spLocks noGrp="1"/>
          </p:cNvSpPr>
          <p:nvPr>
            <p:ph idx="1"/>
          </p:nvPr>
        </p:nvSpPr>
        <p:spPr/>
        <p:txBody>
          <a:bodyPr/>
          <a:lstStyle/>
          <a:p>
            <a:r>
              <a:rPr lang="en-US" dirty="0" smtClean="0"/>
              <a:t>Find</a:t>
            </a:r>
          </a:p>
          <a:p>
            <a:pPr lvl="1"/>
            <a:r>
              <a:rPr lang="en-US" dirty="0" smtClean="0"/>
              <a:t>Sometimes have internal codes make it easy to find</a:t>
            </a:r>
          </a:p>
          <a:p>
            <a:pPr lvl="1"/>
            <a:r>
              <a:rPr lang="en-US" dirty="0" smtClean="0"/>
              <a:t>Sometimes location is </a:t>
            </a:r>
            <a:r>
              <a:rPr lang="en-US" dirty="0" err="1" smtClean="0"/>
              <a:t>circ</a:t>
            </a:r>
            <a:r>
              <a:rPr lang="en-US" dirty="0" smtClean="0"/>
              <a:t> desk</a:t>
            </a:r>
          </a:p>
          <a:p>
            <a:r>
              <a:rPr lang="en-US" dirty="0" smtClean="0"/>
              <a:t>Correct</a:t>
            </a:r>
          </a:p>
          <a:p>
            <a:pPr lvl="1"/>
            <a:r>
              <a:rPr lang="en-US" dirty="0" smtClean="0"/>
              <a:t>Check if it is already cataloged fully on a different record?</a:t>
            </a:r>
          </a:p>
          <a:p>
            <a:pPr lvl="1"/>
            <a:r>
              <a:rPr lang="en-US" dirty="0" smtClean="0"/>
              <a:t>Is it on the shelf – Did it ever come back?</a:t>
            </a:r>
          </a:p>
          <a:p>
            <a:r>
              <a:rPr lang="en-US" dirty="0" smtClean="0"/>
              <a:t>Ask Why</a:t>
            </a:r>
          </a:p>
          <a:p>
            <a:pPr lvl="1"/>
            <a:r>
              <a:rPr lang="en-US" dirty="0" smtClean="0"/>
              <a:t>Material gets put back on shelf after circulating</a:t>
            </a:r>
            <a:endParaRPr lang="en-US" dirty="0"/>
          </a:p>
        </p:txBody>
      </p:sp>
    </p:spTree>
    <p:extLst>
      <p:ext uri="{BB962C8B-B14F-4D97-AF65-F5344CB8AC3E}">
        <p14:creationId xmlns:p14="http://schemas.microsoft.com/office/powerpoint/2010/main" val="42737320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358</TotalTime>
  <Words>711</Words>
  <Application>Microsoft Office PowerPoint</Application>
  <PresentationFormat>Widescreen</PresentationFormat>
  <Paragraphs>117</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Trebuchet MS</vt:lpstr>
      <vt:lpstr>Wingdings</vt:lpstr>
      <vt:lpstr>Wingdings 3</vt:lpstr>
      <vt:lpstr>Facet</vt:lpstr>
      <vt:lpstr>7 ways to clean up the catalog </vt:lpstr>
      <vt:lpstr>Dimensions of quality</vt:lpstr>
      <vt:lpstr>When looking for problems you might want to exclude:</vt:lpstr>
      <vt:lpstr>   #1   Records with no 245 Impact: Bad public display, inhibits searching and identification </vt:lpstr>
      <vt:lpstr>   #2  Electronic material with no 856  Impact: missing access, confused public</vt:lpstr>
      <vt:lpstr>        #3  No Holding/Item record   Impact: Lack of call number and or location in catalog</vt:lpstr>
      <vt:lpstr>        #4.  Physical item with no 300 Impact: incomplete public display</vt:lpstr>
      <vt:lpstr>               #5  Old order records Impact: may need to reorder.  May be discouraging to the public.</vt:lpstr>
      <vt:lpstr>          #6  Old On the fly records</vt:lpstr>
      <vt:lpstr>#7 Non fiction without subject headings</vt:lpstr>
      <vt:lpstr>Useful tools</vt:lpstr>
    </vt:vector>
  </TitlesOfParts>
  <Company>University of New Hampshire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ways to clean up the catalog</dc:title>
  <dc:creator>Theimer, Sarah</dc:creator>
  <cp:lastModifiedBy>Theimer, Sarah</cp:lastModifiedBy>
  <cp:revision>19</cp:revision>
  <cp:lastPrinted>2016-03-16T17:06:03Z</cp:lastPrinted>
  <dcterms:created xsi:type="dcterms:W3CDTF">2016-03-16T11:16:29Z</dcterms:created>
  <dcterms:modified xsi:type="dcterms:W3CDTF">2016-03-17T13:18:37Z</dcterms:modified>
</cp:coreProperties>
</file>