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5143500" cx="9144000"/>
  <p:notesSz cx="6858000" cy="9144000"/>
  <p:embeddedFontLst>
    <p:embeddedFont>
      <p:font typeface="Old Standard TT"/>
      <p:regular r:id="rId7"/>
      <p:bold r:id="rId8"/>
      <p:italic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  <p:ext uri="GoogleSlidesCustomDataVersion2">
      <go:slidesCustomData xmlns:go="http://customooxmlschemas.google.com/" r:id="rId10" roundtripDataSignature="AMtx7mi++yScbsCzdrSmqqvS5D4O2oAyW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customschemas.google.com/relationships/presentationmetadata" Target="metadata"/><Relationship Id="rId9" Type="http://schemas.openxmlformats.org/officeDocument/2006/relationships/font" Target="fonts/OldStandardTT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OldStandardTT-regular.fntdata"/><Relationship Id="rId8" Type="http://schemas.openxmlformats.org/officeDocument/2006/relationships/font" Target="fonts/OldStandardTT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7" name="Google Shape;57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/>
          <p:nvPr/>
        </p:nvSpPr>
        <p:spPr>
          <a:xfrm>
            <a:off x="0" y="100"/>
            <a:ext cx="9144000" cy="1711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1" name="Google Shape;11;p3"/>
          <p:cNvCxnSpPr/>
          <p:nvPr/>
        </p:nvCxnSpPr>
        <p:spPr>
          <a:xfrm>
            <a:off x="641934" y="3597500"/>
            <a:ext cx="390300" cy="0"/>
          </a:xfrm>
          <a:prstGeom prst="straightConnector1">
            <a:avLst/>
          </a:prstGeom>
          <a:noFill/>
          <a:ln cap="flat" cmpd="sng" w="2857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2" name="Google Shape;12;p3"/>
          <p:cNvSpPr txBox="1"/>
          <p:nvPr>
            <p:ph type="ctrTitle"/>
          </p:nvPr>
        </p:nvSpPr>
        <p:spPr>
          <a:xfrm>
            <a:off x="512700" y="1893300"/>
            <a:ext cx="8118600" cy="1522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13" name="Google Shape;13;p3"/>
          <p:cNvSpPr txBox="1"/>
          <p:nvPr>
            <p:ph idx="1" type="subTitle"/>
          </p:nvPr>
        </p:nvSpPr>
        <p:spPr>
          <a:xfrm>
            <a:off x="512700" y="3840639"/>
            <a:ext cx="8118600" cy="78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14" name="Google Shape;14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2"/>
          <p:cNvSpPr txBox="1"/>
          <p:nvPr>
            <p:ph hasCustomPrompt="1" type="title"/>
          </p:nvPr>
        </p:nvSpPr>
        <p:spPr>
          <a:xfrm>
            <a:off x="311700" y="1039650"/>
            <a:ext cx="8520600" cy="2106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9pPr>
          </a:lstStyle>
          <a:p>
            <a:r>
              <a:t>xx%</a:t>
            </a:r>
          </a:p>
        </p:txBody>
      </p:sp>
      <p:sp>
        <p:nvSpPr>
          <p:cNvPr id="51" name="Google Shape;51;p12"/>
          <p:cNvSpPr txBox="1"/>
          <p:nvPr>
            <p:ph idx="1" type="body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2" name="Google Shape;52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Google Shape;16;p4"/>
          <p:cNvCxnSpPr/>
          <p:nvPr/>
        </p:nvCxnSpPr>
        <p:spPr>
          <a:xfrm>
            <a:off x="641934" y="3597500"/>
            <a:ext cx="390300" cy="0"/>
          </a:xfrm>
          <a:prstGeom prst="straightConnector1">
            <a:avLst/>
          </a:prstGeom>
          <a:noFill/>
          <a:ln cap="flat" cmpd="sng" w="2857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7" name="Google Shape;17;p4"/>
          <p:cNvSpPr txBox="1"/>
          <p:nvPr>
            <p:ph type="title"/>
          </p:nvPr>
        </p:nvSpPr>
        <p:spPr>
          <a:xfrm>
            <a:off x="512700" y="1893300"/>
            <a:ext cx="8118600" cy="1522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18" name="Google Shape;18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5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6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6" name="Google Shape;26;p6"/>
          <p:cNvSpPr txBox="1"/>
          <p:nvPr>
            <p:ph idx="1" type="body"/>
          </p:nvPr>
        </p:nvSpPr>
        <p:spPr>
          <a:xfrm>
            <a:off x="311700" y="1171675"/>
            <a:ext cx="3999900" cy="33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6"/>
          <p:cNvSpPr txBox="1"/>
          <p:nvPr>
            <p:ph idx="2" type="body"/>
          </p:nvPr>
        </p:nvSpPr>
        <p:spPr>
          <a:xfrm>
            <a:off x="4832400" y="1171675"/>
            <a:ext cx="3999900" cy="33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Google Shape;28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4" name="Google Shape;34;p8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5" name="Google Shape;35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lt2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 txBox="1"/>
          <p:nvPr>
            <p:ph type="title"/>
          </p:nvPr>
        </p:nvSpPr>
        <p:spPr>
          <a:xfrm>
            <a:off x="490250" y="526350"/>
            <a:ext cx="56040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38" name="Google Shape;38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0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1" name="Google Shape;41;p10"/>
          <p:cNvCxnSpPr/>
          <p:nvPr/>
        </p:nvCxnSpPr>
        <p:spPr>
          <a:xfrm>
            <a:off x="5029675" y="4495500"/>
            <a:ext cx="6864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2" name="Google Shape;42;p10"/>
          <p:cNvSpPr txBox="1"/>
          <p:nvPr>
            <p:ph type="title"/>
          </p:nvPr>
        </p:nvSpPr>
        <p:spPr>
          <a:xfrm>
            <a:off x="265500" y="1382350"/>
            <a:ext cx="4045200" cy="1333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43" name="Google Shape;43;p10"/>
          <p:cNvSpPr txBox="1"/>
          <p:nvPr>
            <p:ph idx="1" type="subTitle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4" name="Google Shape;44;p10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</a:defRPr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</a:defRPr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</a:defRPr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45" name="Google Shape;45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8" name="Google Shape;48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paperback">
    <p:bg>
      <p:bgPr>
        <a:solidFill>
          <a:schemeClr val="accen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b="0" i="0" sz="3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b="0" i="0" sz="3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b="0" i="0" sz="3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b="0" i="0" sz="3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b="0" i="0" sz="3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b="0" i="0" sz="3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b="0" i="0" sz="3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b="0" i="0" sz="3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b="0" i="0" sz="3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ld Standard TT"/>
              <a:buChar char="●"/>
              <a:defRPr b="0" i="0" sz="18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 b="0" i="0" sz="14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■"/>
              <a:defRPr b="0" i="0" sz="14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●"/>
              <a:defRPr b="0" i="0" sz="14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 b="0" i="0" sz="14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■"/>
              <a:defRPr b="0" i="0" sz="14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●"/>
              <a:defRPr b="0" i="0" sz="14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 b="0" i="0" sz="14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■"/>
              <a:defRPr b="0" i="0" sz="14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Relationship Id="rId4" Type="http://schemas.openxmlformats.org/officeDocument/2006/relationships/image" Target="../media/image3.jpg"/><Relationship Id="rId5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"/>
          <p:cNvSpPr txBox="1"/>
          <p:nvPr>
            <p:ph type="ctrTitle"/>
          </p:nvPr>
        </p:nvSpPr>
        <p:spPr>
          <a:xfrm>
            <a:off x="752350" y="0"/>
            <a:ext cx="8118600" cy="952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45720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222222"/>
              <a:buNone/>
            </a:pPr>
            <a:r>
              <a:rPr lang="en"/>
              <a:t>Hannah Duston Timeline          </a:t>
            </a:r>
            <a:r>
              <a:rPr lang="en" sz="2100"/>
              <a:t>By:Amanda Higham</a:t>
            </a:r>
            <a:endParaRPr sz="2100"/>
          </a:p>
        </p:txBody>
      </p:sp>
      <p:sp>
        <p:nvSpPr>
          <p:cNvPr id="60" name="Google Shape;60;p1"/>
          <p:cNvSpPr txBox="1"/>
          <p:nvPr>
            <p:ph idx="1" type="subTitle"/>
          </p:nvPr>
        </p:nvSpPr>
        <p:spPr>
          <a:xfrm>
            <a:off x="349624" y="805300"/>
            <a:ext cx="8521326" cy="952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7647"/>
              <a:buNone/>
            </a:pPr>
            <a:r>
              <a:rPr lang="en">
                <a:solidFill>
                  <a:schemeClr val="lt1"/>
                </a:solidFill>
              </a:rPr>
              <a:t>The controversy over whether Hannah Dunston is a hero or villain is widely debated, but here is an objective account of the timeline of events that occurred…</a:t>
            </a:r>
            <a:endParaRPr>
              <a:solidFill>
                <a:schemeClr val="lt1"/>
              </a:solidFill>
            </a:endParaRPr>
          </a:p>
        </p:txBody>
      </p:sp>
      <p:pic>
        <p:nvPicPr>
          <p:cNvPr id="61" name="Google Shape;61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2400" y="2866139"/>
            <a:ext cx="2656200" cy="212496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1"/>
          <p:cNvSpPr txBox="1"/>
          <p:nvPr/>
        </p:nvSpPr>
        <p:spPr>
          <a:xfrm>
            <a:off x="2808600" y="3794200"/>
            <a:ext cx="4005000" cy="904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chemeClr val="lt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Work Cited</a:t>
            </a:r>
            <a:endParaRPr b="0" i="0" sz="1800" u="none" cap="none" strike="noStrike">
              <a:solidFill>
                <a:schemeClr val="lt1"/>
              </a:solidFill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" sz="11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Weis, A.-M. (1998). The Murderous Mother and the Solicitous Father: Violence, Jacksonian Family Values, and Hannah Duston’s Captivity. </a:t>
            </a:r>
            <a:r>
              <a:rPr b="0" i="1" lang="en" sz="11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American Studies International</a:t>
            </a:r>
            <a:r>
              <a:rPr b="0" i="0" lang="en" sz="11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b="0" i="1" lang="en" sz="11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36</a:t>
            </a:r>
            <a:r>
              <a:rPr b="0" i="0" lang="en" sz="11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(1), 46–65. http://www.jstor.org/stable/41279557</a:t>
            </a:r>
            <a:endParaRPr b="0" i="0" sz="1800" u="none" cap="none" strike="noStrike">
              <a:solidFill>
                <a:schemeClr val="lt1"/>
              </a:solidFill>
              <a:latin typeface="Old Standard TT"/>
              <a:ea typeface="Old Standard TT"/>
              <a:cs typeface="Old Standard TT"/>
              <a:sym typeface="Old Standard TT"/>
            </a:endParaRPr>
          </a:p>
        </p:txBody>
      </p:sp>
      <p:sp>
        <p:nvSpPr>
          <p:cNvPr id="63" name="Google Shape;63;p1"/>
          <p:cNvSpPr txBox="1"/>
          <p:nvPr/>
        </p:nvSpPr>
        <p:spPr>
          <a:xfrm>
            <a:off x="751925" y="1988200"/>
            <a:ext cx="66426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Old Standard TT"/>
              <a:ea typeface="Old Standard TT"/>
              <a:cs typeface="Old Standard TT"/>
              <a:sym typeface="Old Standard TT"/>
            </a:endParaRPr>
          </a:p>
        </p:txBody>
      </p:sp>
      <p:pic>
        <p:nvPicPr>
          <p:cNvPr id="64" name="Google Shape;64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780302" y="2051127"/>
            <a:ext cx="3007600" cy="2001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p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518951" y="2163511"/>
            <a:ext cx="1538612" cy="15386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Paperback">
  <a:themeElements>
    <a:clrScheme name="Paperback">
      <a:dk1>
        <a:srgbClr val="000000"/>
      </a:dk1>
      <a:lt1>
        <a:srgbClr val="FFFFFF"/>
      </a:lt1>
      <a:dk2>
        <a:srgbClr val="00695C"/>
      </a:dk2>
      <a:lt2>
        <a:srgbClr val="26A69A"/>
      </a:lt2>
      <a:accent1>
        <a:srgbClr val="FFFBF0"/>
      </a:accent1>
      <a:accent2>
        <a:srgbClr val="B7B7B7"/>
      </a:accent2>
      <a:accent3>
        <a:srgbClr val="FB8C00"/>
      </a:accent3>
      <a:accent4>
        <a:srgbClr val="80CBC4"/>
      </a:accent4>
      <a:accent5>
        <a:srgbClr val="AF4345"/>
      </a:accent5>
      <a:accent6>
        <a:srgbClr val="F58F8F"/>
      </a:accent6>
      <a:hlink>
        <a:srgbClr val="AF4345"/>
      </a:hlink>
      <a:folHlink>
        <a:srgbClr val="AF434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