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sldIdLst>
    <p:sldId id="256" r:id="rId5"/>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4358"/>
    <a:srgbClr val="805F76"/>
    <a:srgbClr val="3F172C"/>
    <a:srgbClr val="340C21"/>
    <a:srgbClr val="7F5E75"/>
    <a:srgbClr val="483642"/>
    <a:srgbClr val="C6D6BE"/>
    <a:srgbClr val="BDBDBD"/>
    <a:srgbClr val="9DA997"/>
    <a:srgbClr val="445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6FB5D-AE20-49E6-BE2A-9BD68493889F}" v="953" dt="2024-03-24T22:39:40.611"/>
    <p1510:client id="{223C5263-93C8-4FA8-967A-D2C01E7E963E}" v="81" dt="2024-03-24T23:10:08.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6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E3AD2-F3EB-4419-92BF-4DF9C679A495}" type="doc">
      <dgm:prSet loTypeId="urn:microsoft.com/office/officeart/2005/8/layout/cycle4" loCatId="cycle" qsTypeId="urn:microsoft.com/office/officeart/2005/8/quickstyle/3d1" qsCatId="3D" csTypeId="urn:microsoft.com/office/officeart/2005/8/colors/accent1_2" csCatId="accent1" phldr="1"/>
      <dgm:spPr/>
      <dgm:t>
        <a:bodyPr/>
        <a:lstStyle/>
        <a:p>
          <a:endParaRPr lang="en-US"/>
        </a:p>
      </dgm:t>
    </dgm:pt>
    <dgm:pt modelId="{4F589E6C-65E3-4D6C-8420-E5AC70C6FE53}">
      <dgm:prSet phldrT="[Text]" custT="1"/>
      <dgm:spPr/>
      <dgm:t>
        <a:bodyPr/>
        <a:lstStyle/>
        <a:p>
          <a:pPr algn="l">
            <a:lnSpc>
              <a:spcPct val="100000"/>
            </a:lnSpc>
          </a:pPr>
          <a:r>
            <a:rPr lang="en-US" sz="2400" spc="0" dirty="0">
              <a:latin typeface="Times New Roman" panose="02020603050405020304" pitchFamily="18" charset="0"/>
              <a:cs typeface="Times New Roman" panose="02020603050405020304" pitchFamily="18" charset="0"/>
            </a:rPr>
            <a:t>Twyla first introduces Maggie and the orchard in the narrative; she recalls Maggie falling, the older (gar) girls laughing at her (2). Twyla says she used to dream a lot, and often the orchard was in those dreams, wondering “… why I dreamt about that orchard so much. Nothing really happened there. Nothing all that important, I mean” (2), a dismissive foreshadowing.                                                                                                                  </a:t>
          </a:r>
        </a:p>
      </dgm:t>
    </dgm:pt>
    <dgm:pt modelId="{CB01FF4B-F1CA-4ADF-9BB0-80BD17E06F94}" type="parTrans" cxnId="{14C95DC7-6CE4-4DD9-A883-E002BC2FEE40}">
      <dgm:prSet/>
      <dgm:spPr/>
      <dgm:t>
        <a:bodyPr/>
        <a:lstStyle/>
        <a:p>
          <a:endParaRPr lang="en-US"/>
        </a:p>
      </dgm:t>
    </dgm:pt>
    <dgm:pt modelId="{5D32316B-47DC-459F-9F81-3FE9319B3177}" type="sibTrans" cxnId="{14C95DC7-6CE4-4DD9-A883-E002BC2FEE40}">
      <dgm:prSet/>
      <dgm:spPr/>
      <dgm:t>
        <a:bodyPr/>
        <a:lstStyle/>
        <a:p>
          <a:endParaRPr lang="en-US"/>
        </a:p>
      </dgm:t>
    </dgm:pt>
    <dgm:pt modelId="{CE9C166D-BC0E-4D55-A6FD-DCF4FFCE4989}">
      <dgm:prSet phldrT="[Text]" custT="1"/>
      <dgm:spPr/>
      <dgm:t>
        <a:bodyPr/>
        <a:lstStyle/>
        <a:p>
          <a:pPr algn="r"/>
          <a:r>
            <a:rPr lang="en-US" sz="2300" dirty="0">
              <a:latin typeface="Times New Roman" panose="02020603050405020304" pitchFamily="18" charset="0"/>
              <a:cs typeface="Times New Roman" panose="02020603050405020304" pitchFamily="18" charset="0"/>
            </a:rPr>
            <a:t>In one encounter as adults, the orchard comes up. Twyla recounts the incident as paraphrased previously. Roberta counters her memory, saying the gar girls “… pushed [Maggie] down and tore her clothes” (12). Twyla insists she has no memory of it happening that way. As the two part she thinks, “Roberta had messed up my past somehow with that business about Maggie. I wouldn't forget a thing like that. Would I?” (13); a signifier of inner conflict</a:t>
          </a:r>
        </a:p>
      </dgm:t>
    </dgm:pt>
    <dgm:pt modelId="{25861375-C577-4CD0-B43F-7BB0516774F7}" type="parTrans" cxnId="{BB72E3D1-DA9F-4698-8514-72A9E70B6828}">
      <dgm:prSet/>
      <dgm:spPr/>
      <dgm:t>
        <a:bodyPr/>
        <a:lstStyle/>
        <a:p>
          <a:endParaRPr lang="en-US"/>
        </a:p>
      </dgm:t>
    </dgm:pt>
    <dgm:pt modelId="{6C54B386-D13A-4F3A-A4AF-77132ADF62E3}" type="sibTrans" cxnId="{BB72E3D1-DA9F-4698-8514-72A9E70B6828}">
      <dgm:prSet/>
      <dgm:spPr/>
      <dgm:t>
        <a:bodyPr/>
        <a:lstStyle/>
        <a:p>
          <a:endParaRPr lang="en-US"/>
        </a:p>
      </dgm:t>
    </dgm:pt>
    <dgm:pt modelId="{2DBE6E8C-1157-45B0-A6DB-2D95D519CCAF}">
      <dgm:prSet phldrT="[Text]" custT="1"/>
      <dgm:spPr/>
      <dgm:t>
        <a:bodyPr/>
        <a:lstStyle/>
        <a:p>
          <a:pPr algn="r"/>
          <a:r>
            <a:rPr lang="en-US" sz="2450" dirty="0">
              <a:latin typeface="Times New Roman" panose="02020603050405020304" pitchFamily="18" charset="0"/>
              <a:cs typeface="Times New Roman" panose="02020603050405020304" pitchFamily="18" charset="0"/>
            </a:rPr>
            <a:t>         The next conflict revolves around racial strife and a bussing issue that results in a protest;  here the Maggie memory dichotomy morphs again (14). Roberta now insists it was </a:t>
          </a:r>
          <a:r>
            <a:rPr lang="en-US" sz="2450" i="1" dirty="0">
              <a:latin typeface="Times New Roman" panose="02020603050405020304" pitchFamily="18" charset="0"/>
              <a:cs typeface="Times New Roman" panose="02020603050405020304" pitchFamily="18" charset="0"/>
            </a:rPr>
            <a:t>they</a:t>
          </a:r>
          <a:r>
            <a:rPr lang="en-US" sz="2450" dirty="0">
              <a:latin typeface="Times New Roman" panose="02020603050405020304" pitchFamily="18" charset="0"/>
              <a:cs typeface="Times New Roman" panose="02020603050405020304" pitchFamily="18" charset="0"/>
            </a:rPr>
            <a:t> who had kicked Maggie, adding in her race as black, countering Twyla’s earlier memory of Maggie as “sandy colored” (1), another counter-memory. </a:t>
          </a:r>
        </a:p>
      </dgm:t>
    </dgm:pt>
    <dgm:pt modelId="{15A658D2-B0E5-41BD-989E-5EA59324932C}" type="parTrans" cxnId="{5E0A66BC-7954-46D2-BD26-6F6B2DE97A8B}">
      <dgm:prSet/>
      <dgm:spPr/>
      <dgm:t>
        <a:bodyPr/>
        <a:lstStyle/>
        <a:p>
          <a:endParaRPr lang="en-US"/>
        </a:p>
      </dgm:t>
    </dgm:pt>
    <dgm:pt modelId="{8DE27FC3-37C0-4F09-BB94-FC88BA0A529D}" type="sibTrans" cxnId="{5E0A66BC-7954-46D2-BD26-6F6B2DE97A8B}">
      <dgm:prSet/>
      <dgm:spPr/>
      <dgm:t>
        <a:bodyPr/>
        <a:lstStyle/>
        <a:p>
          <a:endParaRPr lang="en-US"/>
        </a:p>
      </dgm:t>
    </dgm:pt>
    <dgm:pt modelId="{3DAE0B3E-37FB-48CA-9D34-FE905E49E37D}">
      <dgm:prSet phldrT="[Text]" custT="1"/>
      <dgm:spPr/>
      <dgm:t>
        <a:bodyPr/>
        <a:lstStyle/>
        <a:p>
          <a:pPr algn="l"/>
          <a:r>
            <a:rPr lang="en-US" sz="2450" dirty="0"/>
            <a:t>In the essay “Memory as Construct,” Melanie </a:t>
          </a:r>
          <a:r>
            <a:rPr lang="en-US" sz="2450" dirty="0" err="1"/>
            <a:t>Altanian</a:t>
          </a:r>
          <a:r>
            <a:rPr lang="en-US" sz="2450" dirty="0"/>
            <a:t> writes that “For memory to be successful (rather than distorted) means to remember in ways that aim at truth and are guided by the virtues of accuracy and integrity” (15). This idea is at play with Morrison’s use of counter-memory in these scenes.</a:t>
          </a:r>
        </a:p>
      </dgm:t>
    </dgm:pt>
    <dgm:pt modelId="{2D45462A-E123-4666-A44F-6B45B2B6880E}" type="parTrans" cxnId="{447D157F-0984-46EA-B621-24BD182D95DC}">
      <dgm:prSet/>
      <dgm:spPr/>
      <dgm:t>
        <a:bodyPr/>
        <a:lstStyle/>
        <a:p>
          <a:endParaRPr lang="en-US"/>
        </a:p>
      </dgm:t>
    </dgm:pt>
    <dgm:pt modelId="{A51BA656-E45B-4E12-808C-B065D8C60EDB}" type="sibTrans" cxnId="{447D157F-0984-46EA-B621-24BD182D95DC}">
      <dgm:prSet/>
      <dgm:spPr/>
      <dgm:t>
        <a:bodyPr/>
        <a:lstStyle/>
        <a:p>
          <a:endParaRPr lang="en-US"/>
        </a:p>
      </dgm:t>
    </dgm:pt>
    <dgm:pt modelId="{4BCB64AE-1922-43C9-9BE3-B779BD2DE2A9}" type="pres">
      <dgm:prSet presAssocID="{80CE3AD2-F3EB-4419-92BF-4DF9C679A495}" presName="cycleMatrixDiagram" presStyleCnt="0">
        <dgm:presLayoutVars>
          <dgm:chMax val="1"/>
          <dgm:dir/>
          <dgm:animLvl val="lvl"/>
          <dgm:resizeHandles val="exact"/>
        </dgm:presLayoutVars>
      </dgm:prSet>
      <dgm:spPr/>
    </dgm:pt>
    <dgm:pt modelId="{24AEF240-0EA6-43B7-8005-3B75BD02C59C}" type="pres">
      <dgm:prSet presAssocID="{80CE3AD2-F3EB-4419-92BF-4DF9C679A495}" presName="children" presStyleCnt="0"/>
      <dgm:spPr/>
    </dgm:pt>
    <dgm:pt modelId="{8303221C-758F-42C0-B6E4-0EE301FB94D9}" type="pres">
      <dgm:prSet presAssocID="{80CE3AD2-F3EB-4419-92BF-4DF9C679A495}" presName="childPlaceholder" presStyleCnt="0"/>
      <dgm:spPr/>
    </dgm:pt>
    <dgm:pt modelId="{19F757F1-33E1-461D-921B-606BDB94388D}" type="pres">
      <dgm:prSet presAssocID="{80CE3AD2-F3EB-4419-92BF-4DF9C679A495}" presName="circle" presStyleCnt="0"/>
      <dgm:spPr/>
    </dgm:pt>
    <dgm:pt modelId="{ED848FC3-A337-4311-AA30-D0E0C1E00A82}" type="pres">
      <dgm:prSet presAssocID="{80CE3AD2-F3EB-4419-92BF-4DF9C679A495}" presName="quadrant1" presStyleLbl="node1" presStyleIdx="0" presStyleCnt="4">
        <dgm:presLayoutVars>
          <dgm:chMax val="1"/>
          <dgm:bulletEnabled val="1"/>
        </dgm:presLayoutVars>
      </dgm:prSet>
      <dgm:spPr/>
    </dgm:pt>
    <dgm:pt modelId="{6086C634-4598-487E-9B1E-D9AB4F5AFE57}" type="pres">
      <dgm:prSet presAssocID="{80CE3AD2-F3EB-4419-92BF-4DF9C679A495}" presName="quadrant2" presStyleLbl="node1" presStyleIdx="1" presStyleCnt="4">
        <dgm:presLayoutVars>
          <dgm:chMax val="1"/>
          <dgm:bulletEnabled val="1"/>
        </dgm:presLayoutVars>
      </dgm:prSet>
      <dgm:spPr/>
    </dgm:pt>
    <dgm:pt modelId="{A11B581A-6F89-4AAF-9A43-398B5CD7E80F}" type="pres">
      <dgm:prSet presAssocID="{80CE3AD2-F3EB-4419-92BF-4DF9C679A495}" presName="quadrant3" presStyleLbl="node1" presStyleIdx="2" presStyleCnt="4">
        <dgm:presLayoutVars>
          <dgm:chMax val="1"/>
          <dgm:bulletEnabled val="1"/>
        </dgm:presLayoutVars>
      </dgm:prSet>
      <dgm:spPr/>
    </dgm:pt>
    <dgm:pt modelId="{84E69B07-7347-45CC-A1E7-BC31A2B27B7B}" type="pres">
      <dgm:prSet presAssocID="{80CE3AD2-F3EB-4419-92BF-4DF9C679A495}" presName="quadrant4" presStyleLbl="node1" presStyleIdx="3" presStyleCnt="4">
        <dgm:presLayoutVars>
          <dgm:chMax val="1"/>
          <dgm:bulletEnabled val="1"/>
        </dgm:presLayoutVars>
      </dgm:prSet>
      <dgm:spPr/>
    </dgm:pt>
    <dgm:pt modelId="{1BFD93D3-6D9E-4DF8-AE45-91B2AB669065}" type="pres">
      <dgm:prSet presAssocID="{80CE3AD2-F3EB-4419-92BF-4DF9C679A495}" presName="quadrantPlaceholder" presStyleCnt="0"/>
      <dgm:spPr/>
    </dgm:pt>
    <dgm:pt modelId="{D05E246A-9413-4C87-82F3-3025956E35FC}" type="pres">
      <dgm:prSet presAssocID="{80CE3AD2-F3EB-4419-92BF-4DF9C679A495}" presName="center1" presStyleLbl="fgShp" presStyleIdx="0" presStyleCnt="2" custLinFactNeighborX="-19385" custLinFactNeighborY="34849"/>
      <dgm:spPr>
        <a:solidFill>
          <a:schemeClr val="accent1">
            <a:tint val="60000"/>
            <a:hueOff val="0"/>
            <a:satOff val="0"/>
            <a:lumOff val="0"/>
          </a:schemeClr>
        </a:solidFill>
      </dgm:spPr>
    </dgm:pt>
    <dgm:pt modelId="{4396C6AE-10AE-46A9-A68B-FE8907D2D0CD}" type="pres">
      <dgm:prSet presAssocID="{80CE3AD2-F3EB-4419-92BF-4DF9C679A495}" presName="center2" presStyleLbl="fgShp" presStyleIdx="1" presStyleCnt="2" custLinFactNeighborX="16735" custLinFactNeighborY="-18282"/>
      <dgm:spPr/>
    </dgm:pt>
  </dgm:ptLst>
  <dgm:cxnLst>
    <dgm:cxn modelId="{F7B35A14-0884-4B35-AA6A-2598F7B80069}" type="presOf" srcId="{3DAE0B3E-37FB-48CA-9D34-FE905E49E37D}" destId="{84E69B07-7347-45CC-A1E7-BC31A2B27B7B}" srcOrd="0" destOrd="0" presId="urn:microsoft.com/office/officeart/2005/8/layout/cycle4"/>
    <dgm:cxn modelId="{BD7DF324-5832-4F04-8A7A-65037DF02990}" type="presOf" srcId="{CE9C166D-BC0E-4D55-A6FD-DCF4FFCE4989}" destId="{6086C634-4598-487E-9B1E-D9AB4F5AFE57}" srcOrd="0" destOrd="0" presId="urn:microsoft.com/office/officeart/2005/8/layout/cycle4"/>
    <dgm:cxn modelId="{4C9DAE34-00D1-4BD5-AA02-D94C3F6F4953}" type="presOf" srcId="{80CE3AD2-F3EB-4419-92BF-4DF9C679A495}" destId="{4BCB64AE-1922-43C9-9BE3-B779BD2DE2A9}" srcOrd="0" destOrd="0" presId="urn:microsoft.com/office/officeart/2005/8/layout/cycle4"/>
    <dgm:cxn modelId="{447D157F-0984-46EA-B621-24BD182D95DC}" srcId="{80CE3AD2-F3EB-4419-92BF-4DF9C679A495}" destId="{3DAE0B3E-37FB-48CA-9D34-FE905E49E37D}" srcOrd="3" destOrd="0" parTransId="{2D45462A-E123-4666-A44F-6B45B2B6880E}" sibTransId="{A51BA656-E45B-4E12-808C-B065D8C60EDB}"/>
    <dgm:cxn modelId="{DEC7F7B7-3CA9-4C81-8D4B-F213C875A47F}" type="presOf" srcId="{4F589E6C-65E3-4D6C-8420-E5AC70C6FE53}" destId="{ED848FC3-A337-4311-AA30-D0E0C1E00A82}" srcOrd="0" destOrd="0" presId="urn:microsoft.com/office/officeart/2005/8/layout/cycle4"/>
    <dgm:cxn modelId="{5E0A66BC-7954-46D2-BD26-6F6B2DE97A8B}" srcId="{80CE3AD2-F3EB-4419-92BF-4DF9C679A495}" destId="{2DBE6E8C-1157-45B0-A6DB-2D95D519CCAF}" srcOrd="2" destOrd="0" parTransId="{15A658D2-B0E5-41BD-989E-5EA59324932C}" sibTransId="{8DE27FC3-37C0-4F09-BB94-FC88BA0A529D}"/>
    <dgm:cxn modelId="{14C95DC7-6CE4-4DD9-A883-E002BC2FEE40}" srcId="{80CE3AD2-F3EB-4419-92BF-4DF9C679A495}" destId="{4F589E6C-65E3-4D6C-8420-E5AC70C6FE53}" srcOrd="0" destOrd="0" parTransId="{CB01FF4B-F1CA-4ADF-9BB0-80BD17E06F94}" sibTransId="{5D32316B-47DC-459F-9F81-3FE9319B3177}"/>
    <dgm:cxn modelId="{BB72E3D1-DA9F-4698-8514-72A9E70B6828}" srcId="{80CE3AD2-F3EB-4419-92BF-4DF9C679A495}" destId="{CE9C166D-BC0E-4D55-A6FD-DCF4FFCE4989}" srcOrd="1" destOrd="0" parTransId="{25861375-C577-4CD0-B43F-7BB0516774F7}" sibTransId="{6C54B386-D13A-4F3A-A4AF-77132ADF62E3}"/>
    <dgm:cxn modelId="{F30A72F8-FDA3-490F-915A-FE806295005F}" type="presOf" srcId="{2DBE6E8C-1157-45B0-A6DB-2D95D519CCAF}" destId="{A11B581A-6F89-4AAF-9A43-398B5CD7E80F}" srcOrd="0" destOrd="0" presId="urn:microsoft.com/office/officeart/2005/8/layout/cycle4"/>
    <dgm:cxn modelId="{82B7B670-A881-44E2-9752-4ADB8325946B}" type="presParOf" srcId="{4BCB64AE-1922-43C9-9BE3-B779BD2DE2A9}" destId="{24AEF240-0EA6-43B7-8005-3B75BD02C59C}" srcOrd="0" destOrd="0" presId="urn:microsoft.com/office/officeart/2005/8/layout/cycle4"/>
    <dgm:cxn modelId="{00068468-AA14-4186-BA76-476FB15A51DD}" type="presParOf" srcId="{24AEF240-0EA6-43B7-8005-3B75BD02C59C}" destId="{8303221C-758F-42C0-B6E4-0EE301FB94D9}" srcOrd="0" destOrd="0" presId="urn:microsoft.com/office/officeart/2005/8/layout/cycle4"/>
    <dgm:cxn modelId="{A2F2850C-2D7B-4BC4-9DBC-A7F858FF9E98}" type="presParOf" srcId="{4BCB64AE-1922-43C9-9BE3-B779BD2DE2A9}" destId="{19F757F1-33E1-461D-921B-606BDB94388D}" srcOrd="1" destOrd="0" presId="urn:microsoft.com/office/officeart/2005/8/layout/cycle4"/>
    <dgm:cxn modelId="{ACC652FC-8CC8-4DB3-A2A6-A20E9AB9A2D6}" type="presParOf" srcId="{19F757F1-33E1-461D-921B-606BDB94388D}" destId="{ED848FC3-A337-4311-AA30-D0E0C1E00A82}" srcOrd="0" destOrd="0" presId="urn:microsoft.com/office/officeart/2005/8/layout/cycle4"/>
    <dgm:cxn modelId="{C7CF6E22-9AB2-4310-AA6B-3D3F42B3BE5B}" type="presParOf" srcId="{19F757F1-33E1-461D-921B-606BDB94388D}" destId="{6086C634-4598-487E-9B1E-D9AB4F5AFE57}" srcOrd="1" destOrd="0" presId="urn:microsoft.com/office/officeart/2005/8/layout/cycle4"/>
    <dgm:cxn modelId="{8F508D8B-4DC2-4BD7-B9B5-D9A66A134557}" type="presParOf" srcId="{19F757F1-33E1-461D-921B-606BDB94388D}" destId="{A11B581A-6F89-4AAF-9A43-398B5CD7E80F}" srcOrd="2" destOrd="0" presId="urn:microsoft.com/office/officeart/2005/8/layout/cycle4"/>
    <dgm:cxn modelId="{B877002E-F7D9-4846-8C06-F5409CE56F43}" type="presParOf" srcId="{19F757F1-33E1-461D-921B-606BDB94388D}" destId="{84E69B07-7347-45CC-A1E7-BC31A2B27B7B}" srcOrd="3" destOrd="0" presId="urn:microsoft.com/office/officeart/2005/8/layout/cycle4"/>
    <dgm:cxn modelId="{8CA9670B-4A64-46A5-ADC5-96CEFF2F3AF8}" type="presParOf" srcId="{19F757F1-33E1-461D-921B-606BDB94388D}" destId="{1BFD93D3-6D9E-4DF8-AE45-91B2AB669065}" srcOrd="4" destOrd="0" presId="urn:microsoft.com/office/officeart/2005/8/layout/cycle4"/>
    <dgm:cxn modelId="{36F24026-C3AF-4FA6-BA5C-E1F031E7AC10}" type="presParOf" srcId="{4BCB64AE-1922-43C9-9BE3-B779BD2DE2A9}" destId="{D05E246A-9413-4C87-82F3-3025956E35FC}" srcOrd="2" destOrd="0" presId="urn:microsoft.com/office/officeart/2005/8/layout/cycle4"/>
    <dgm:cxn modelId="{A57DB989-3E97-4BA6-BF38-21FC187346A6}" type="presParOf" srcId="{4BCB64AE-1922-43C9-9BE3-B779BD2DE2A9}" destId="{4396C6AE-10AE-46A9-A68B-FE8907D2D0CD}"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48FC3-A337-4311-AA30-D0E0C1E00A82}">
      <dsp:nvSpPr>
        <dsp:cNvPr id="0" name=""/>
        <dsp:cNvSpPr/>
      </dsp:nvSpPr>
      <dsp:spPr>
        <a:xfrm>
          <a:off x="4491532" y="833932"/>
          <a:ext cx="6334963" cy="6334963"/>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100000"/>
            </a:lnSpc>
            <a:spcBef>
              <a:spcPct val="0"/>
            </a:spcBef>
            <a:spcAft>
              <a:spcPct val="35000"/>
            </a:spcAft>
            <a:buNone/>
          </a:pPr>
          <a:r>
            <a:rPr lang="en-US" sz="2400" kern="1200" spc="0" dirty="0">
              <a:latin typeface="Times New Roman" panose="02020603050405020304" pitchFamily="18" charset="0"/>
              <a:cs typeface="Times New Roman" panose="02020603050405020304" pitchFamily="18" charset="0"/>
            </a:rPr>
            <a:t>Twyla first introduces Maggie and the orchard in the narrative; she recalls Maggie falling, the older (gar) girls laughing at her (2). Twyla says she used to dream a lot, and often the orchard was in those dreams, wondering “… why I dreamt about that orchard so much. Nothing really happened there. Nothing all that important, I mean” (2), a dismissive foreshadowing.                                                                                                                  </a:t>
          </a:r>
        </a:p>
      </dsp:txBody>
      <dsp:txXfrm>
        <a:off x="6347000" y="2689400"/>
        <a:ext cx="4479495" cy="4479495"/>
      </dsp:txXfrm>
    </dsp:sp>
    <dsp:sp modelId="{6086C634-4598-487E-9B1E-D9AB4F5AFE57}">
      <dsp:nvSpPr>
        <dsp:cNvPr id="0" name=""/>
        <dsp:cNvSpPr/>
      </dsp:nvSpPr>
      <dsp:spPr>
        <a:xfrm rot="5400000">
          <a:off x="11119103" y="833932"/>
          <a:ext cx="6334963" cy="6334963"/>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r" defTabSz="1022350">
            <a:lnSpc>
              <a:spcPct val="90000"/>
            </a:lnSpc>
            <a:spcBef>
              <a:spcPct val="0"/>
            </a:spcBef>
            <a:spcAft>
              <a:spcPct val="35000"/>
            </a:spcAft>
            <a:buNone/>
          </a:pPr>
          <a:r>
            <a:rPr lang="en-US" sz="2300" kern="1200" dirty="0">
              <a:latin typeface="Times New Roman" panose="02020603050405020304" pitchFamily="18" charset="0"/>
              <a:cs typeface="Times New Roman" panose="02020603050405020304" pitchFamily="18" charset="0"/>
            </a:rPr>
            <a:t>In one encounter as adults, the orchard comes up. Twyla recounts the incident as paraphrased previously. Roberta counters her memory, saying the gar girls “… pushed [Maggie] down and tore her clothes” (12). Twyla insists she has no memory of it happening that way. As the two part she thinks, “Roberta had messed up my past somehow with that business about Maggie. I wouldn't forget a thing like that. Would I?” (13); a signifier of inner conflict</a:t>
          </a:r>
        </a:p>
      </dsp:txBody>
      <dsp:txXfrm rot="-5400000">
        <a:off x="11119103" y="2689400"/>
        <a:ext cx="4479495" cy="4479495"/>
      </dsp:txXfrm>
    </dsp:sp>
    <dsp:sp modelId="{A11B581A-6F89-4AAF-9A43-398B5CD7E80F}">
      <dsp:nvSpPr>
        <dsp:cNvPr id="0" name=""/>
        <dsp:cNvSpPr/>
      </dsp:nvSpPr>
      <dsp:spPr>
        <a:xfrm rot="10800000">
          <a:off x="11119103" y="7461504"/>
          <a:ext cx="6334963" cy="6334963"/>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r" defTabSz="1089025">
            <a:lnSpc>
              <a:spcPct val="90000"/>
            </a:lnSpc>
            <a:spcBef>
              <a:spcPct val="0"/>
            </a:spcBef>
            <a:spcAft>
              <a:spcPct val="35000"/>
            </a:spcAft>
            <a:buNone/>
          </a:pPr>
          <a:r>
            <a:rPr lang="en-US" sz="2450" kern="1200" dirty="0">
              <a:latin typeface="Times New Roman" panose="02020603050405020304" pitchFamily="18" charset="0"/>
              <a:cs typeface="Times New Roman" panose="02020603050405020304" pitchFamily="18" charset="0"/>
            </a:rPr>
            <a:t>         The next conflict revolves around racial strife and a bussing issue that results in a protest;  here the Maggie memory dichotomy morphs again (14). Roberta now insists it was </a:t>
          </a:r>
          <a:r>
            <a:rPr lang="en-US" sz="2450" i="1" kern="1200" dirty="0">
              <a:latin typeface="Times New Roman" panose="02020603050405020304" pitchFamily="18" charset="0"/>
              <a:cs typeface="Times New Roman" panose="02020603050405020304" pitchFamily="18" charset="0"/>
            </a:rPr>
            <a:t>they</a:t>
          </a:r>
          <a:r>
            <a:rPr lang="en-US" sz="2450" kern="1200" dirty="0">
              <a:latin typeface="Times New Roman" panose="02020603050405020304" pitchFamily="18" charset="0"/>
              <a:cs typeface="Times New Roman" panose="02020603050405020304" pitchFamily="18" charset="0"/>
            </a:rPr>
            <a:t> who had kicked Maggie, adding in her race as black, countering Twyla’s earlier memory of Maggie as “sandy colored” (1), another counter-memory. </a:t>
          </a:r>
        </a:p>
      </dsp:txBody>
      <dsp:txXfrm rot="10800000">
        <a:off x="11119103" y="7461504"/>
        <a:ext cx="4479495" cy="4479495"/>
      </dsp:txXfrm>
    </dsp:sp>
    <dsp:sp modelId="{84E69B07-7347-45CC-A1E7-BC31A2B27B7B}">
      <dsp:nvSpPr>
        <dsp:cNvPr id="0" name=""/>
        <dsp:cNvSpPr/>
      </dsp:nvSpPr>
      <dsp:spPr>
        <a:xfrm rot="16200000">
          <a:off x="4491532" y="7461504"/>
          <a:ext cx="6334963" cy="6334963"/>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l" defTabSz="1089025">
            <a:lnSpc>
              <a:spcPct val="90000"/>
            </a:lnSpc>
            <a:spcBef>
              <a:spcPct val="0"/>
            </a:spcBef>
            <a:spcAft>
              <a:spcPct val="35000"/>
            </a:spcAft>
            <a:buNone/>
          </a:pPr>
          <a:r>
            <a:rPr lang="en-US" sz="2450" kern="1200" dirty="0"/>
            <a:t>In the essay “Memory as Construct,” Melanie </a:t>
          </a:r>
          <a:r>
            <a:rPr lang="en-US" sz="2450" kern="1200" dirty="0" err="1"/>
            <a:t>Altanian</a:t>
          </a:r>
          <a:r>
            <a:rPr lang="en-US" sz="2450" kern="1200" dirty="0"/>
            <a:t> writes that “For memory to be successful (rather than distorted) means to remember in ways that aim at truth and are guided by the virtues of accuracy and integrity” (15). This idea is at play with Morrison’s use of counter-memory in these scenes.</a:t>
          </a:r>
        </a:p>
      </dsp:txBody>
      <dsp:txXfrm rot="5400000">
        <a:off x="6347000" y="7461504"/>
        <a:ext cx="4479495" cy="4479495"/>
      </dsp:txXfrm>
    </dsp:sp>
    <dsp:sp modelId="{D05E246A-9413-4C87-82F3-3025956E35FC}">
      <dsp:nvSpPr>
        <dsp:cNvPr id="0" name=""/>
        <dsp:cNvSpPr/>
      </dsp:nvSpPr>
      <dsp:spPr>
        <a:xfrm>
          <a:off x="9455180" y="6661275"/>
          <a:ext cx="2187244" cy="1901951"/>
        </a:xfrm>
        <a:prstGeom prst="circularArrow">
          <a:avLst/>
        </a:prstGeom>
        <a:solidFill>
          <a:schemeClr val="accent1">
            <a:tint val="60000"/>
            <a:hueOff val="0"/>
            <a:satOff val="0"/>
            <a:lum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4396C6AE-10AE-46A9-A68B-FE8907D2D0CD}">
      <dsp:nvSpPr>
        <dsp:cNvPr id="0" name=""/>
        <dsp:cNvSpPr/>
      </dsp:nvSpPr>
      <dsp:spPr>
        <a:xfrm rot="10800000">
          <a:off x="10245213" y="6382269"/>
          <a:ext cx="2187244" cy="1901951"/>
        </a:xfrm>
        <a:prstGeom prst="circular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2081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9914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748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9671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2389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0342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0596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6535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0472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7801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4/8/2024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2019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4/8/2024</a:t>
            </a:fld>
            <a:endParaRPr lang="en-US"/>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a:t>
            </a:fld>
            <a:endParaRPr lang="en-US"/>
          </a:p>
        </p:txBody>
      </p:sp>
    </p:spTree>
    <p:extLst>
      <p:ext uri="{BB962C8B-B14F-4D97-AF65-F5344CB8AC3E}">
        <p14:creationId xmlns:p14="http://schemas.microsoft.com/office/powerpoint/2010/main" val="366016633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29" r:id="rId3"/>
    <p:sldLayoutId id="2147483830" r:id="rId4"/>
    <p:sldLayoutId id="2147483831" r:id="rId5"/>
    <p:sldLayoutId id="2147483832" r:id="rId6"/>
    <p:sldLayoutId id="2147483833" r:id="rId7"/>
    <p:sldLayoutId id="2147483837"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5.emf"/><Relationship Id="rId3" Type="http://schemas.microsoft.com/office/2007/relationships/hdphoto" Target="../media/hdphoto1.wdp"/><Relationship Id="rId7" Type="http://schemas.openxmlformats.org/officeDocument/2006/relationships/diagramQuickStyle" Target="../diagrams/quickStyle1.xml"/><Relationship Id="rId12" Type="http://schemas.openxmlformats.org/officeDocument/2006/relationships/package" Target="../embeddings/Microsoft_Word_Document.docx"/><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image" Target="../media/image3.jpeg"/><Relationship Id="rId4" Type="http://schemas.openxmlformats.org/officeDocument/2006/relationships/image" Target="../media/image2.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D62DB5A-5AA0-4E7E-94AB-AD20F02CA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 y="0"/>
            <a:ext cx="32910171" cy="2194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53" name="Rectangle 52">
            <a:extLst>
              <a:ext uri="{FF2B5EF4-FFF2-40B4-BE49-F238E27FC236}">
                <a16:creationId xmlns:a16="http://schemas.microsoft.com/office/drawing/2014/main" id="{0F086ECE-EF43-4B07-9DD0-59679471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 y="0"/>
            <a:ext cx="32910171" cy="219456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useBgFill="1">
        <p:nvSpPr>
          <p:cNvPr id="55" name="Rectangle 54">
            <a:extLst>
              <a:ext uri="{FF2B5EF4-FFF2-40B4-BE49-F238E27FC236}">
                <a16:creationId xmlns:a16="http://schemas.microsoft.com/office/drawing/2014/main" id="{2BAF6C38-492C-4EA2-9BD9-B3CCDF422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 y="0"/>
            <a:ext cx="32910171" cy="2194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useBgFill="1">
        <p:nvSpPr>
          <p:cNvPr id="57" name="Rectangle 56">
            <a:extLst>
              <a:ext uri="{FF2B5EF4-FFF2-40B4-BE49-F238E27FC236}">
                <a16:creationId xmlns:a16="http://schemas.microsoft.com/office/drawing/2014/main" id="{F518D20D-5F05-49C3-8900-68783F8AC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 y="0"/>
            <a:ext cx="32910171" cy="2194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59" name="Rectangle 58">
            <a:extLst>
              <a:ext uri="{FF2B5EF4-FFF2-40B4-BE49-F238E27FC236}">
                <a16:creationId xmlns:a16="http://schemas.microsoft.com/office/drawing/2014/main" id="{FF50CA5B-2FF8-43D9-B7D8-3BDE1BFD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9" y="0"/>
            <a:ext cx="32910171" cy="219456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1" name="TextBox 30">
            <a:extLst>
              <a:ext uri="{FF2B5EF4-FFF2-40B4-BE49-F238E27FC236}">
                <a16:creationId xmlns:a16="http://schemas.microsoft.com/office/drawing/2014/main" id="{33A11FED-6E5E-A234-AC39-11B39343CEB3}"/>
              </a:ext>
            </a:extLst>
          </p:cNvPr>
          <p:cNvSpPr txBox="1"/>
          <p:nvPr/>
        </p:nvSpPr>
        <p:spPr>
          <a:xfrm>
            <a:off x="332509" y="578294"/>
            <a:ext cx="31837745" cy="2646878"/>
          </a:xfrm>
          <a:prstGeom prst="rect">
            <a:avLst/>
          </a:prstGeom>
          <a:solidFill>
            <a:schemeClr val="tx1">
              <a:lumMod val="75000"/>
              <a:alpha val="75000"/>
            </a:schemeClr>
          </a:solidFill>
          <a:ln w="92075">
            <a:solidFill>
              <a:schemeClr val="lt1">
                <a:hueOff val="0"/>
                <a:satOff val="0"/>
                <a:lumOff val="0"/>
              </a:schemeClr>
            </a:solidFill>
          </a:ln>
          <a:effectLst>
            <a:softEdge rad="127000"/>
          </a:effectLst>
        </p:spPr>
        <p:txBody>
          <a:bodyPr wrap="square" rtlCol="0">
            <a:spAutoFit/>
          </a:bodyPr>
          <a:lstStyle/>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r>
              <a:rPr lang="en-US" sz="3400" b="1" i="1" spc="300">
                <a:solidFill>
                  <a:schemeClr val="bg1"/>
                </a:solidFill>
                <a:latin typeface="Times New Roman" panose="02020603050405020304" pitchFamily="18" charset="0"/>
                <a:cs typeface="Times New Roman" panose="02020603050405020304" pitchFamily="18" charset="0"/>
              </a:rPr>
              <a:t>Sara Bibeau</a:t>
            </a:r>
          </a:p>
          <a:p>
            <a:r>
              <a:rPr lang="en-US" sz="3400" b="1" i="1" spc="300">
                <a:solidFill>
                  <a:schemeClr val="bg1"/>
                </a:solidFill>
                <a:latin typeface="Times New Roman" panose="02020603050405020304" pitchFamily="18" charset="0"/>
                <a:cs typeface="Times New Roman" panose="02020603050405020304" pitchFamily="18" charset="0"/>
              </a:rPr>
              <a:t>ENGL287C-ZZ</a:t>
            </a:r>
          </a:p>
          <a:p>
            <a:r>
              <a:rPr lang="en-US" sz="3400" b="1" i="1" spc="300">
                <a:solidFill>
                  <a:schemeClr val="bg1"/>
                </a:solidFill>
                <a:latin typeface="Times New Roman" panose="02020603050405020304" pitchFamily="18" charset="0"/>
                <a:cs typeface="Times New Roman" panose="02020603050405020304" pitchFamily="18" charset="0"/>
              </a:rPr>
              <a:t>Prof. Paula </a:t>
            </a:r>
            <a:r>
              <a:rPr lang="en-US" sz="3400" b="1" i="1" spc="300" err="1">
                <a:solidFill>
                  <a:schemeClr val="bg1"/>
                </a:solidFill>
                <a:latin typeface="Times New Roman" panose="02020603050405020304" pitchFamily="18" charset="0"/>
                <a:cs typeface="Times New Roman" panose="02020603050405020304" pitchFamily="18" charset="0"/>
              </a:rPr>
              <a:t>DelBonis</a:t>
            </a:r>
            <a:r>
              <a:rPr lang="en-US" sz="3400" b="1" i="1" spc="300">
                <a:solidFill>
                  <a:schemeClr val="bg1"/>
                </a:solidFill>
                <a:latin typeface="Times New Roman" panose="02020603050405020304" pitchFamily="18" charset="0"/>
                <a:cs typeface="Times New Roman" panose="02020603050405020304" pitchFamily="18" charset="0"/>
              </a:rPr>
              <a:t>-Platt, Ph.D.</a:t>
            </a:r>
          </a:p>
        </p:txBody>
      </p:sp>
      <p:grpSp>
        <p:nvGrpSpPr>
          <p:cNvPr id="7" name="Group 6">
            <a:extLst>
              <a:ext uri="{FF2B5EF4-FFF2-40B4-BE49-F238E27FC236}">
                <a16:creationId xmlns:a16="http://schemas.microsoft.com/office/drawing/2014/main" id="{1C60886D-415B-26F0-EA11-764F0D13BD9F}"/>
              </a:ext>
            </a:extLst>
          </p:cNvPr>
          <p:cNvGrpSpPr/>
          <p:nvPr/>
        </p:nvGrpSpPr>
        <p:grpSpPr>
          <a:xfrm>
            <a:off x="20" y="10"/>
            <a:ext cx="32918380" cy="21945590"/>
            <a:chOff x="20" y="10"/>
            <a:chExt cx="32918380" cy="21945590"/>
          </a:xfrm>
        </p:grpSpPr>
        <p:pic>
          <p:nvPicPr>
            <p:cNvPr id="6" name="Picture 5" descr="A silhouette of a person&#10;&#10;Description automatically generated">
              <a:extLst>
                <a:ext uri="{FF2B5EF4-FFF2-40B4-BE49-F238E27FC236}">
                  <a16:creationId xmlns:a16="http://schemas.microsoft.com/office/drawing/2014/main" id="{D7EC0B97-EC2B-8BB8-F6DF-E4EE4FD2C97E}"/>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l="24901" r="25036"/>
            <a:stretch/>
          </p:blipFill>
          <p:spPr>
            <a:xfrm>
              <a:off x="20" y="10"/>
              <a:ext cx="16459180" cy="21945590"/>
            </a:xfrm>
            <a:prstGeom prst="rect">
              <a:avLst/>
            </a:prstGeom>
          </p:spPr>
        </p:pic>
        <p:pic>
          <p:nvPicPr>
            <p:cNvPr id="5" name="Picture 4" descr="A person's face and trees&#10;&#10;Description automatically generated">
              <a:extLst>
                <a:ext uri="{FF2B5EF4-FFF2-40B4-BE49-F238E27FC236}">
                  <a16:creationId xmlns:a16="http://schemas.microsoft.com/office/drawing/2014/main" id="{B5D929B6-4F52-2E97-400A-54055184D5EA}"/>
                </a:ext>
              </a:extLst>
            </p:cNvPr>
            <p:cNvPicPr>
              <a:picLocks noChangeAspect="1"/>
            </p:cNvPicPr>
            <p:nvPr/>
          </p:nvPicPr>
          <p:blipFill rotWithShape="1">
            <a:blip r:embed="rId4">
              <a:extLst>
                <a:ext uri="{28A0092B-C50C-407E-A947-70E740481C1C}">
                  <a14:useLocalDpi xmlns:a14="http://schemas.microsoft.com/office/drawing/2010/main" val="0"/>
                </a:ext>
              </a:extLst>
            </a:blip>
            <a:srcRect l="24747" r="25191"/>
            <a:stretch/>
          </p:blipFill>
          <p:spPr>
            <a:xfrm>
              <a:off x="16459200" y="10"/>
              <a:ext cx="16459200" cy="21945590"/>
            </a:xfrm>
            <a:prstGeom prst="rect">
              <a:avLst/>
            </a:prstGeom>
          </p:spPr>
        </p:pic>
      </p:grpSp>
      <p:graphicFrame>
        <p:nvGraphicFramePr>
          <p:cNvPr id="34" name="Diagram 33">
            <a:extLst>
              <a:ext uri="{FF2B5EF4-FFF2-40B4-BE49-F238E27FC236}">
                <a16:creationId xmlns:a16="http://schemas.microsoft.com/office/drawing/2014/main" id="{8765CAC0-7017-9311-43B1-AB1611FEF795}"/>
              </a:ext>
            </a:extLst>
          </p:cNvPr>
          <p:cNvGraphicFramePr/>
          <p:nvPr>
            <p:extLst>
              <p:ext uri="{D42A27DB-BD31-4B8C-83A1-F6EECF244321}">
                <p14:modId xmlns:p14="http://schemas.microsoft.com/office/powerpoint/2010/main" val="4231925281"/>
              </p:ext>
            </p:extLst>
          </p:nvPr>
        </p:nvGraphicFramePr>
        <p:xfrm>
          <a:off x="4724400" y="2551382"/>
          <a:ext cx="21945600" cy="1463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6" name="TextBox 35">
            <a:extLst>
              <a:ext uri="{FF2B5EF4-FFF2-40B4-BE49-F238E27FC236}">
                <a16:creationId xmlns:a16="http://schemas.microsoft.com/office/drawing/2014/main" id="{575CE541-80EC-E19B-7064-9B188C3CCB32}"/>
              </a:ext>
            </a:extLst>
          </p:cNvPr>
          <p:cNvSpPr txBox="1"/>
          <p:nvPr/>
        </p:nvSpPr>
        <p:spPr>
          <a:xfrm>
            <a:off x="332509" y="3379519"/>
            <a:ext cx="8478982" cy="18239865"/>
          </a:xfrm>
          <a:prstGeom prst="rect">
            <a:avLst/>
          </a:prstGeom>
          <a:solidFill>
            <a:schemeClr val="bg2">
              <a:alpha val="60000"/>
            </a:schemeClr>
          </a:solidFill>
        </p:spPr>
        <p:txBody>
          <a:bodyPr wrap="square" rtlCol="0">
            <a:spAutoFit/>
          </a:bodyPr>
          <a:lstStyle/>
          <a:p>
            <a:pPr marR="0">
              <a:lnSpc>
                <a:spcPct val="115000"/>
              </a:lnSpc>
              <a:spcBef>
                <a:spcPts val="0"/>
              </a:spcBef>
              <a:spcAft>
                <a:spcPts val="0"/>
              </a:spcAft>
            </a:pPr>
            <a:r>
              <a:rPr lang="en-US" sz="4400" i="1"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p>
          <a:p>
            <a:pPr marL="571500" marR="0" indent="-571500">
              <a:lnSpc>
                <a:spcPct val="115000"/>
              </a:lnSpc>
              <a:spcBef>
                <a:spcPts val="0"/>
              </a:spcBef>
              <a:spcAft>
                <a:spcPts val="0"/>
              </a:spcAft>
              <a:buFont typeface="Wingdings" panose="05000000000000000000" pitchFamily="2" charset="2"/>
              <a:buChar char="§"/>
            </a:pPr>
            <a:endPar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nSpc>
                <a:spcPct val="115000"/>
              </a:lnSpc>
              <a:buFont typeface="Wingdings" panose="05000000000000000000" pitchFamily="2" charset="2"/>
              <a:buChar char="§"/>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Morrison employs the concept of counter-memory to challenge established historical narratives and introduce alternative perspectives that contradict conventional assumptions about the past.</a:t>
            </a:r>
            <a:endParaRPr lang="en-US" sz="3200" kern="100" dirty="0">
              <a:latin typeface="Times New Roman" panose="02020603050405020304" pitchFamily="18" charset="0"/>
              <a:ea typeface="Aptos" panose="020B0004020202020204" pitchFamily="34" charset="0"/>
              <a:cs typeface="Times New Roman" panose="02020603050405020304" pitchFamily="18" charset="0"/>
            </a:endParaRPr>
          </a:p>
          <a:p>
            <a:pPr marL="571500" indent="-571500">
              <a:lnSpc>
                <a:spcPct val="115000"/>
              </a:lnSpc>
              <a:buFont typeface="Wingdings" panose="05000000000000000000" pitchFamily="2" charset="2"/>
              <a:buChar char="§"/>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This use of counter-memory not only challenges the characters' own perceptions of themselves and their past but also prompts readers to reconsider their views on race and its role in society.</a:t>
            </a:r>
            <a:endParaRPr lang="en-US" sz="3200" kern="100" dirty="0">
              <a:latin typeface="Times New Roman" panose="02020603050405020304" pitchFamily="18" charset="0"/>
              <a:ea typeface="Aptos" panose="020B0004020202020204" pitchFamily="34" charset="0"/>
              <a:cs typeface="Times New Roman" panose="02020603050405020304" pitchFamily="18" charset="0"/>
            </a:endParaRPr>
          </a:p>
          <a:p>
            <a:pPr marL="571500" marR="0" indent="-571500">
              <a:lnSpc>
                <a:spcPct val="115000"/>
              </a:lnSpc>
              <a:spcBef>
                <a:spcPts val="0"/>
              </a:spcBef>
              <a:spcAft>
                <a:spcPts val="0"/>
              </a:spcAft>
              <a:buFont typeface="Wingdings" panose="05000000000000000000" pitchFamily="2"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short story "Recitatif" by Toni Morrison features two women, Roberta and Twyla, of undisclosed racial backgrounds, whose relationship begins in childhood and evolves over time.</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71500" marR="0" indent="-571500">
              <a:lnSpc>
                <a:spcPct val="115000"/>
              </a:lnSpc>
              <a:spcBef>
                <a:spcPts val="0"/>
              </a:spcBef>
              <a:spcAft>
                <a:spcPts val="0"/>
              </a:spcAft>
              <a:buFont typeface="Wingdings" panose="05000000000000000000" pitchFamily="2"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Throughout the story, Roberta and Twyla experience moments of estrangement and reconciliation, grappling with memories of their shared history.</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71500" marR="0" indent="-571500">
              <a:lnSpc>
                <a:spcPct val="115000"/>
              </a:lnSpc>
              <a:spcBef>
                <a:spcPts val="0"/>
              </a:spcBef>
              <a:spcAft>
                <a:spcPts val="0"/>
              </a:spcAft>
              <a:buFont typeface="Wingdings" panose="05000000000000000000" pitchFamily="2"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Morrison uses thematic conflicts, particularly involving the character of Maggie at the children's home, to explore the complexities of memory and identity within the context of the story.</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71500" marR="0" indent="-571500">
              <a:lnSpc>
                <a:spcPct val="115000"/>
              </a:lnSpc>
              <a:spcBef>
                <a:spcPts val="0"/>
              </a:spcBef>
              <a:spcAft>
                <a:spcPts val="800"/>
              </a:spcAft>
              <a:buFont typeface="Wingdings" panose="05000000000000000000" pitchFamily="2"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ambiguity surrounding the racial identities of Roberta and Twyla encourages readers to engage with Morrison's counter-narrative, prompting them to reevaluate their understanding of race and its implications.</a:t>
            </a: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991257CA-74F5-ED8C-04CA-53E2973DF745}"/>
              </a:ext>
            </a:extLst>
          </p:cNvPr>
          <p:cNvSpPr txBox="1"/>
          <p:nvPr/>
        </p:nvSpPr>
        <p:spPr>
          <a:xfrm>
            <a:off x="22582909" y="3911177"/>
            <a:ext cx="9587345" cy="11603176"/>
          </a:xfrm>
          <a:prstGeom prst="rect">
            <a:avLst/>
          </a:prstGeom>
          <a:solidFill>
            <a:srgbClr val="6B4358">
              <a:alpha val="60000"/>
            </a:srgbClr>
          </a:solidFill>
        </p:spPr>
        <p:txBody>
          <a:bodyPr wrap="square" rtlCol="0">
            <a:spAutoFit/>
          </a:bodyPr>
          <a:lstStyle/>
          <a:p>
            <a:r>
              <a:rPr lang="en-US" sz="4400" i="1" dirty="0">
                <a:effectLst/>
                <a:latin typeface="Times New Roman" panose="02020603050405020304" pitchFamily="18" charset="0"/>
                <a:ea typeface="Aptos" panose="020B0004020202020204" pitchFamily="34" charset="0"/>
              </a:rPr>
              <a:t>Conclusion</a:t>
            </a:r>
          </a:p>
          <a:p>
            <a:r>
              <a:rPr lang="en-US" sz="3200" dirty="0">
                <a:effectLst/>
                <a:latin typeface="Times New Roman" panose="02020603050405020304" pitchFamily="18" charset="0"/>
                <a:ea typeface="Aptos" panose="020B0004020202020204" pitchFamily="34" charset="0"/>
              </a:rPr>
              <a:t>	</a:t>
            </a:r>
          </a:p>
          <a:p>
            <a:r>
              <a:rPr lang="en-US" sz="3200" dirty="0">
                <a:effectLst/>
                <a:latin typeface="Times New Roman" panose="02020603050405020304" pitchFamily="18" charset="0"/>
                <a:ea typeface="Aptos" panose="020B0004020202020204" pitchFamily="34" charset="0"/>
              </a:rPr>
              <a:t>	At the end, each of the characters has revealed two truths: one, that they cannot recall Maggie’s race with certainty, and two, though they know they weren’t the ones to kick her, they had each wanted to. Maggie’s race stays ambiguous, leaving the reader with another thought: does how we feel about these unanswered questions create a narrative that runs counter to what we may have thought about ourselves and our perceptions on race and </a:t>
            </a:r>
            <a:r>
              <a:rPr lang="en-US" sz="3200" dirty="0">
                <a:latin typeface="Times New Roman" panose="02020603050405020304" pitchFamily="18" charset="0"/>
                <a:ea typeface="Aptos" panose="020B0004020202020204" pitchFamily="34" charset="0"/>
              </a:rPr>
              <a:t>memory</a:t>
            </a:r>
            <a:r>
              <a:rPr lang="en-US" sz="3200" dirty="0">
                <a:effectLst/>
                <a:latin typeface="Times New Roman" panose="02020603050405020304" pitchFamily="18" charset="0"/>
                <a:ea typeface="Aptos" panose="020B0004020202020204" pitchFamily="34" charset="0"/>
              </a:rPr>
              <a:t> before having engaged with this story? The admission and acceptance of how they felt hits hard, as Roberta cries, asking, “What the hell happened to Maggie?” (14). Despite the years in between their meetings and the tension with each, this formative shared experience with Maggie in the orchard represents the fraught relationships with themselves and their childhood, the role of race in their lives, and ultimately how these counter-concepts can lead us to deeper understandings of ourselves as women and people. The reader ends the story reflecting on their own memories, tenuous or solid, wondering what the hell has happened to any of us.</a:t>
            </a:r>
            <a:endParaRPr lang="en-US" sz="3200" dirty="0"/>
          </a:p>
        </p:txBody>
      </p:sp>
      <p:sp>
        <p:nvSpPr>
          <p:cNvPr id="63" name="Rectangle 62">
            <a:extLst>
              <a:ext uri="{FF2B5EF4-FFF2-40B4-BE49-F238E27FC236}">
                <a16:creationId xmlns:a16="http://schemas.microsoft.com/office/drawing/2014/main" id="{A8B0BCEF-3930-82A5-FDC1-2BA566830615}"/>
              </a:ext>
            </a:extLst>
          </p:cNvPr>
          <p:cNvSpPr/>
          <p:nvPr/>
        </p:nvSpPr>
        <p:spPr>
          <a:xfrm>
            <a:off x="16366834" y="10511135"/>
            <a:ext cx="184731" cy="923330"/>
          </a:xfrm>
          <a:prstGeom prst="rect">
            <a:avLst/>
          </a:prstGeom>
          <a:noFill/>
        </p:spPr>
        <p:txBody>
          <a:bodyPr wrap="none" lIns="91440" tIns="45720" rIns="91440" bIns="45720">
            <a:spAutoFit/>
          </a:bodyPr>
          <a:lstStyle/>
          <a:p>
            <a:pPr algn="ctr"/>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898C254C-5EF4-BBF7-B00A-190B5BD55307}"/>
              </a:ext>
            </a:extLst>
          </p:cNvPr>
          <p:cNvSpPr txBox="1"/>
          <p:nvPr/>
        </p:nvSpPr>
        <p:spPr>
          <a:xfrm>
            <a:off x="332509" y="170041"/>
            <a:ext cx="31837745" cy="2926080"/>
          </a:xfrm>
          <a:prstGeom prst="rect">
            <a:avLst/>
          </a:prstGeom>
          <a:solidFill>
            <a:schemeClr val="tx1">
              <a:lumMod val="75000"/>
              <a:alpha val="75000"/>
            </a:schemeClr>
          </a:solidFill>
          <a:ln w="92075">
            <a:solidFill>
              <a:schemeClr val="lt1">
                <a:hueOff val="0"/>
                <a:satOff val="0"/>
                <a:lumOff val="0"/>
              </a:schemeClr>
            </a:solidFill>
          </a:ln>
          <a:effectLst>
            <a:softEdge rad="127000"/>
          </a:effectLst>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600" b="1" i="1" spc="300" dirty="0">
                <a:solidFill>
                  <a:schemeClr val="bg1"/>
                </a:solidFill>
                <a:latin typeface="Times New Roman" panose="02020603050405020304" pitchFamily="18" charset="0"/>
                <a:cs typeface="Times New Roman" panose="02020603050405020304" pitchFamily="18" charset="0"/>
              </a:rPr>
              <a:t>Sara Bibeau</a:t>
            </a:r>
          </a:p>
          <a:p>
            <a:r>
              <a:rPr lang="en-US" sz="3600" b="1" i="1" spc="300" dirty="0">
                <a:solidFill>
                  <a:schemeClr val="bg1"/>
                </a:solidFill>
                <a:latin typeface="Times New Roman" panose="02020603050405020304" pitchFamily="18" charset="0"/>
                <a:cs typeface="Times New Roman" panose="02020603050405020304" pitchFamily="18" charset="0"/>
              </a:rPr>
              <a:t>ENGL287C-ZZ</a:t>
            </a:r>
          </a:p>
          <a:p>
            <a:r>
              <a:rPr lang="en-US" sz="3600" b="1" i="1" spc="300" dirty="0">
                <a:solidFill>
                  <a:schemeClr val="bg1"/>
                </a:solidFill>
                <a:latin typeface="Times New Roman" panose="02020603050405020304" pitchFamily="18" charset="0"/>
                <a:cs typeface="Times New Roman" panose="02020603050405020304" pitchFamily="18" charset="0"/>
              </a:rPr>
              <a:t>Prof. Paula </a:t>
            </a:r>
            <a:r>
              <a:rPr lang="en-US" sz="3600" b="1" i="1" spc="300" dirty="0" err="1">
                <a:solidFill>
                  <a:schemeClr val="bg1"/>
                </a:solidFill>
                <a:latin typeface="Times New Roman" panose="02020603050405020304" pitchFamily="18" charset="0"/>
                <a:cs typeface="Times New Roman" panose="02020603050405020304" pitchFamily="18" charset="0"/>
              </a:rPr>
              <a:t>DelBonis</a:t>
            </a:r>
            <a:r>
              <a:rPr lang="en-US" sz="3600" b="1" i="1" spc="300" dirty="0">
                <a:solidFill>
                  <a:schemeClr val="bg1"/>
                </a:solidFill>
                <a:latin typeface="Times New Roman" panose="02020603050405020304" pitchFamily="18" charset="0"/>
                <a:cs typeface="Times New Roman" panose="02020603050405020304" pitchFamily="18" charset="0"/>
              </a:rPr>
              <a:t>-Platt, Ph.D.</a:t>
            </a:r>
          </a:p>
        </p:txBody>
      </p:sp>
      <p:pic>
        <p:nvPicPr>
          <p:cNvPr id="50" name="Picture 49">
            <a:extLst>
              <a:ext uri="{FF2B5EF4-FFF2-40B4-BE49-F238E27FC236}">
                <a16:creationId xmlns:a16="http://schemas.microsoft.com/office/drawing/2014/main" id="{A70C0A83-D9B8-966A-849D-5CB168ADD4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90328" y="364065"/>
            <a:ext cx="3137535" cy="4714875"/>
          </a:xfrm>
          <a:prstGeom prst="rect">
            <a:avLst/>
          </a:prstGeom>
        </p:spPr>
      </p:pic>
      <p:pic>
        <p:nvPicPr>
          <p:cNvPr id="54" name="Picture 53">
            <a:extLst>
              <a:ext uri="{FF2B5EF4-FFF2-40B4-BE49-F238E27FC236}">
                <a16:creationId xmlns:a16="http://schemas.microsoft.com/office/drawing/2014/main" id="{AD1AED02-4ACF-DF19-A71C-A4606A4513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356301" y="298467"/>
            <a:ext cx="7346358" cy="2651760"/>
          </a:xfrm>
          <a:prstGeom prst="rect">
            <a:avLst/>
          </a:prstGeom>
        </p:spPr>
      </p:pic>
      <p:sp>
        <p:nvSpPr>
          <p:cNvPr id="9" name="Rectangle 8">
            <a:extLst>
              <a:ext uri="{FF2B5EF4-FFF2-40B4-BE49-F238E27FC236}">
                <a16:creationId xmlns:a16="http://schemas.microsoft.com/office/drawing/2014/main" id="{25ABF0A3-9267-9F92-84CD-866DF02A12AB}"/>
              </a:ext>
            </a:extLst>
          </p:cNvPr>
          <p:cNvSpPr/>
          <p:nvPr/>
        </p:nvSpPr>
        <p:spPr>
          <a:xfrm>
            <a:off x="0" y="308519"/>
            <a:ext cx="19833443" cy="1000274"/>
          </a:xfrm>
          <a:prstGeom prst="rect">
            <a:avLst/>
          </a:prstGeom>
          <a:noFill/>
        </p:spPr>
        <p:txBody>
          <a:bodyPr wrap="none" lIns="91440" tIns="45720" rIns="91440" bIns="45720">
            <a:spAutoFit/>
          </a:bodyPr>
          <a:lstStyle/>
          <a:p>
            <a:pPr algn="ctr"/>
            <a:r>
              <a:rPr lang="en-US" sz="5700" spc="300" dirty="0">
                <a:ln w="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and Questioning in Toni Morrison’s “Recitatif”</a:t>
            </a:r>
            <a:endParaRPr lang="en-US" sz="5700" spc="300" dirty="0">
              <a:ln w="0"/>
              <a:solidFill>
                <a:schemeClr val="accent1">
                  <a:lumMod val="60000"/>
                  <a:lumOff val="40000"/>
                </a:schemeClr>
              </a:solidFill>
              <a:effectLst>
                <a:outerShdw blurRad="38100" dist="38100" dir="2700000" algn="tl">
                  <a:srgbClr val="000000">
                    <a:alpha val="43137"/>
                  </a:srgbClr>
                </a:outerShdw>
              </a:effectLst>
            </a:endParaRPr>
          </a:p>
        </p:txBody>
      </p:sp>
      <p:sp>
        <p:nvSpPr>
          <p:cNvPr id="10" name="Flowchart: Alternate Process 9">
            <a:extLst>
              <a:ext uri="{FF2B5EF4-FFF2-40B4-BE49-F238E27FC236}">
                <a16:creationId xmlns:a16="http://schemas.microsoft.com/office/drawing/2014/main" id="{01A29CAC-13D9-094B-29CB-10D38400FD74}"/>
              </a:ext>
            </a:extLst>
          </p:cNvPr>
          <p:cNvSpPr/>
          <p:nvPr/>
        </p:nvSpPr>
        <p:spPr>
          <a:xfrm>
            <a:off x="9254581" y="16680873"/>
            <a:ext cx="12885237" cy="4686433"/>
          </a:xfrm>
          <a:prstGeom prst="flowChartAlternateProcess">
            <a:avLst/>
          </a:prstGeom>
          <a:gradFill>
            <a:gsLst>
              <a:gs pos="0">
                <a:srgbClr val="805F76"/>
              </a:gs>
              <a:gs pos="50000">
                <a:schemeClr val="accent2">
                  <a:lumMod val="60000"/>
                  <a:lumOff val="40000"/>
                  <a:alpha val="50000"/>
                </a:schemeClr>
              </a:gs>
              <a:gs pos="100000">
                <a:srgbClr val="805F76"/>
              </a:gs>
            </a:gsLst>
            <a:lin ang="5400000" scaled="0"/>
          </a:gradFill>
          <a:ln>
            <a:solidFill>
              <a:srgbClr val="6B4358"/>
            </a:solidFill>
          </a:ln>
          <a:effectLst>
            <a:glow rad="127000">
              <a:schemeClr val="accent2">
                <a:lumMod val="60000"/>
                <a:lumOff val="40000"/>
                <a:alpha val="76000"/>
              </a:schemeClr>
            </a:glo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9CA1A4-7D3A-71AB-FFEA-481584382682}"/>
              </a:ext>
            </a:extLst>
          </p:cNvPr>
          <p:cNvSpPr txBox="1"/>
          <p:nvPr/>
        </p:nvSpPr>
        <p:spPr>
          <a:xfrm>
            <a:off x="9722942" y="16947042"/>
            <a:ext cx="12012329" cy="4447371"/>
          </a:xfrm>
          <a:prstGeom prst="rect">
            <a:avLst/>
          </a:prstGeom>
          <a:noFill/>
        </p:spPr>
        <p:txBody>
          <a:bodyPr wrap="square" rtlCol="0">
            <a:spAutoFit/>
          </a:bodyPr>
          <a:lstStyle/>
          <a:p>
            <a:pPr algn="ctr"/>
            <a:r>
              <a:rPr lang="en-US" sz="3200" b="1" kern="100" dirty="0">
                <a:latin typeface="Times New Roman" panose="02020603050405020304" pitchFamily="18" charset="0"/>
                <a:ea typeface="Aptos" panose="020B0004020202020204" pitchFamily="34" charset="0"/>
              </a:rPr>
              <a:t>Some words on the role of counter-narrative</a:t>
            </a:r>
            <a:r>
              <a:rPr lang="en-US" sz="3200" kern="100" dirty="0">
                <a:latin typeface="Times New Roman" panose="02020603050405020304" pitchFamily="18" charset="0"/>
                <a:ea typeface="Aptos" panose="020B0004020202020204" pitchFamily="34" charset="0"/>
              </a:rPr>
              <a:t>: </a:t>
            </a:r>
            <a:r>
              <a:rPr lang="en-US" sz="2500" kern="100" dirty="0">
                <a:effectLst/>
                <a:latin typeface="Times New Roman" panose="02020603050405020304" pitchFamily="18" charset="0"/>
                <a:ea typeface="Aptos" panose="020B0004020202020204" pitchFamily="34" charset="0"/>
              </a:rPr>
              <a:t>Once the scene at the bussing protest begins to unfold (14), an active reader might find themselves with a sense of unsteadiness, questioning what is true and what is important in the story; is it these women’s stories or how the reader is perceiving their races that should be focused on? A counter-narrative begins to emerge as Maggie’s race is suddenly called into question. Is Morrison asking the reader to question what importance race has within the story in a second way, begging us to search deeper still? Juda Bennet points out that this story “… refuses to solve the mystery of racial identity and instead asks its readers to examine the importance they place on fixing racial identity, hardly allowing them to remain passive readers or disingenuously uninterested” (213), and as such, is there really one true way to answer it? </a:t>
            </a:r>
          </a:p>
          <a:p>
            <a:endParaRPr lang="en-US" dirty="0"/>
          </a:p>
        </p:txBody>
      </p:sp>
      <p:sp>
        <p:nvSpPr>
          <p:cNvPr id="2" name="TextBox 1">
            <a:extLst>
              <a:ext uri="{FF2B5EF4-FFF2-40B4-BE49-F238E27FC236}">
                <a16:creationId xmlns:a16="http://schemas.microsoft.com/office/drawing/2014/main" id="{09A7A657-93B9-8C01-41E9-5E3FBE216B1A}"/>
              </a:ext>
            </a:extLst>
          </p:cNvPr>
          <p:cNvSpPr txBox="1"/>
          <p:nvPr/>
        </p:nvSpPr>
        <p:spPr>
          <a:xfrm>
            <a:off x="15145444" y="11663041"/>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E208959-6F31-94DE-38B4-E18BDE498DCA}"/>
              </a:ext>
            </a:extLst>
          </p:cNvPr>
          <p:cNvSpPr txBox="1"/>
          <p:nvPr/>
        </p:nvSpPr>
        <p:spPr>
          <a:xfrm>
            <a:off x="8229610" y="1403498"/>
            <a:ext cx="184731" cy="369332"/>
          </a:xfrm>
          <a:prstGeom prst="rect">
            <a:avLst/>
          </a:prstGeom>
          <a:noFill/>
        </p:spPr>
        <p:txBody>
          <a:bodyPr wrap="none" rtlCol="0">
            <a:spAutoFit/>
          </a:bodyPr>
          <a:lstStyle/>
          <a:p>
            <a:endParaRPr lang="en-US" dirty="0"/>
          </a:p>
        </p:txBody>
      </p:sp>
      <p:graphicFrame>
        <p:nvGraphicFramePr>
          <p:cNvPr id="4" name="Object 3">
            <a:extLst>
              <a:ext uri="{FF2B5EF4-FFF2-40B4-BE49-F238E27FC236}">
                <a16:creationId xmlns:a16="http://schemas.microsoft.com/office/drawing/2014/main" id="{C0E8FF9B-E215-8956-5051-5B33DF0654CA}"/>
              </a:ext>
            </a:extLst>
          </p:cNvPr>
          <p:cNvGraphicFramePr>
            <a:graphicFrameLocks noChangeAspect="1"/>
          </p:cNvGraphicFramePr>
          <p:nvPr>
            <p:extLst>
              <p:ext uri="{D42A27DB-BD31-4B8C-83A1-F6EECF244321}">
                <p14:modId xmlns:p14="http://schemas.microsoft.com/office/powerpoint/2010/main" val="4073599845"/>
              </p:ext>
            </p:extLst>
          </p:nvPr>
        </p:nvGraphicFramePr>
        <p:xfrm>
          <a:off x="22393441" y="15986776"/>
          <a:ext cx="9776813" cy="5486400"/>
        </p:xfrm>
        <a:graphic>
          <a:graphicData uri="http://schemas.openxmlformats.org/presentationml/2006/ole">
            <mc:AlternateContent xmlns:mc="http://schemas.openxmlformats.org/markup-compatibility/2006">
              <mc:Choice xmlns:v="urn:schemas-microsoft-com:vml" Requires="v">
                <p:oleObj name="Document" r:id="rId12" imgW="5942845" imgH="3335413" progId="Word.Document.12">
                  <p:embed/>
                </p:oleObj>
              </mc:Choice>
              <mc:Fallback>
                <p:oleObj name="Document" r:id="rId12" imgW="5942845" imgH="3335413" progId="Word.Document.12">
                  <p:embed/>
                  <p:pic>
                    <p:nvPicPr>
                      <p:cNvPr id="0" name=""/>
                      <p:cNvPicPr/>
                      <p:nvPr/>
                    </p:nvPicPr>
                    <p:blipFill>
                      <a:blip r:embed="rId13"/>
                      <a:stretch>
                        <a:fillRect/>
                      </a:stretch>
                    </p:blipFill>
                    <p:spPr>
                      <a:xfrm>
                        <a:off x="22393441" y="15986776"/>
                        <a:ext cx="9776813" cy="5486400"/>
                      </a:xfrm>
                      <a:prstGeom prst="rect">
                        <a:avLst/>
                      </a:prstGeom>
                      <a:solidFill>
                        <a:schemeClr val="tx1">
                          <a:lumMod val="75000"/>
                        </a:schemeClr>
                      </a:solidFill>
                    </p:spPr>
                  </p:pic>
                </p:oleObj>
              </mc:Fallback>
            </mc:AlternateContent>
          </a:graphicData>
        </a:graphic>
      </p:graphicFrame>
    </p:spTree>
    <p:extLst>
      <p:ext uri="{BB962C8B-B14F-4D97-AF65-F5344CB8AC3E}">
        <p14:creationId xmlns:p14="http://schemas.microsoft.com/office/powerpoint/2010/main" val="3696744633"/>
      </p:ext>
    </p:extLst>
  </p:cSld>
  <p:clrMapOvr>
    <a:masterClrMapping/>
  </p:clrMapOvr>
</p:sld>
</file>

<file path=ppt/theme/theme1.xml><?xml version="1.0" encoding="utf-8"?>
<a:theme xmlns:a="http://schemas.openxmlformats.org/drawingml/2006/main" name="CelebrationVTI">
  <a:themeElements>
    <a:clrScheme name="Custom 25">
      <a:dk1>
        <a:sysClr val="windowText" lastClr="000000"/>
      </a:dk1>
      <a:lt1>
        <a:sysClr val="window" lastClr="FFFFFF"/>
      </a:lt1>
      <a:dk2>
        <a:srgbClr val="420023"/>
      </a:dk2>
      <a:lt2>
        <a:srgbClr val="FDFBF9"/>
      </a:lt2>
      <a:accent1>
        <a:srgbClr val="91274F"/>
      </a:accent1>
      <a:accent2>
        <a:srgbClr val="97446E"/>
      </a:accent2>
      <a:accent3>
        <a:srgbClr val="24BEEE"/>
      </a:accent3>
      <a:accent4>
        <a:srgbClr val="A52B3A"/>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EE6F984E416D489FC1F1DB91586785" ma:contentTypeVersion="13" ma:contentTypeDescription="Create a new document." ma:contentTypeScope="" ma:versionID="ce4aeaa419d4891855c4f7acba215c5d">
  <xsd:schema xmlns:xsd="http://www.w3.org/2001/XMLSchema" xmlns:xs="http://www.w3.org/2001/XMLSchema" xmlns:p="http://schemas.microsoft.com/office/2006/metadata/properties" xmlns:ns3="4f85907b-1403-43b6-8e82-3347261996f7" xmlns:ns4="982c18da-874e-4632-8ff8-548b3de78d98" targetNamespace="http://schemas.microsoft.com/office/2006/metadata/properties" ma:root="true" ma:fieldsID="056eceee79ca9b11a3c8994f780a88f9" ns3:_="" ns4:_="">
    <xsd:import namespace="4f85907b-1403-43b6-8e82-3347261996f7"/>
    <xsd:import namespace="982c18da-874e-4632-8ff8-548b3de78d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5907b-1403-43b6-8e82-3347261996f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2c18da-874e-4632-8ff8-548b3de78d9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32E08-E82D-45B7-AD8F-27BCD491FA42}">
  <ds:schemaRefs>
    <ds:schemaRef ds:uri="4f85907b-1403-43b6-8e82-3347261996f7"/>
    <ds:schemaRef ds:uri="982c18da-874e-4632-8ff8-548b3de78d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C735C9-93F8-45DE-9F9D-7A07C189842A}">
  <ds:schemaRefs>
    <ds:schemaRef ds:uri="http://schemas.microsoft.com/sharepoint/v3/contenttype/forms"/>
  </ds:schemaRefs>
</ds:datastoreItem>
</file>

<file path=customXml/itemProps3.xml><?xml version="1.0" encoding="utf-8"?>
<ds:datastoreItem xmlns:ds="http://schemas.openxmlformats.org/officeDocument/2006/customXml" ds:itemID="{6C419784-F082-4EB9-85CB-89CED5A6352C}">
  <ds:schemaRefs>
    <ds:schemaRef ds:uri="4f85907b-1403-43b6-8e82-3347261996f7"/>
    <ds:schemaRef ds:uri="982c18da-874e-4632-8ff8-548b3de78d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RecitatifPPbackground3</Template>
  <TotalTime>1642</TotalTime>
  <Words>870</Words>
  <Application>Microsoft Office PowerPoint</Application>
  <PresentationFormat>Custom</PresentationFormat>
  <Paragraphs>27</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Gill Sans Nova</vt:lpstr>
      <vt:lpstr>Times New Roman</vt:lpstr>
      <vt:lpstr>Wingdings</vt:lpstr>
      <vt:lpstr>CelebrationVTI</vt:lpstr>
      <vt:lpstr>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Bibeau</dc:creator>
  <cp:lastModifiedBy>Sara Jane</cp:lastModifiedBy>
  <cp:revision>4</cp:revision>
  <dcterms:created xsi:type="dcterms:W3CDTF">2024-03-24T22:49:51Z</dcterms:created>
  <dcterms:modified xsi:type="dcterms:W3CDTF">2024-04-08T13:01:57Z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0x0101004EEE6F984E416D489FC1F1DB91586785</vt:lpwstr>
  </property>
</Properties>
</file>